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1" r:id="rId1"/>
  </p:sldMasterIdLst>
  <p:notesMasterIdLst>
    <p:notesMasterId r:id="rId63"/>
  </p:notesMasterIdLst>
  <p:handoutMasterIdLst>
    <p:handoutMasterId r:id="rId64"/>
  </p:handoutMasterIdLst>
  <p:sldIdLst>
    <p:sldId id="346" r:id="rId2"/>
    <p:sldId id="406" r:id="rId3"/>
    <p:sldId id="407" r:id="rId4"/>
    <p:sldId id="408" r:id="rId5"/>
    <p:sldId id="409" r:id="rId6"/>
    <p:sldId id="351" r:id="rId7"/>
    <p:sldId id="352" r:id="rId8"/>
    <p:sldId id="353" r:id="rId9"/>
    <p:sldId id="354" r:id="rId10"/>
    <p:sldId id="355" r:id="rId11"/>
    <p:sldId id="356" r:id="rId12"/>
    <p:sldId id="357" r:id="rId13"/>
    <p:sldId id="358" r:id="rId14"/>
    <p:sldId id="359" r:id="rId15"/>
    <p:sldId id="360" r:id="rId16"/>
    <p:sldId id="361" r:id="rId17"/>
    <p:sldId id="410" r:id="rId18"/>
    <p:sldId id="363" r:id="rId19"/>
    <p:sldId id="364" r:id="rId20"/>
    <p:sldId id="365" r:id="rId21"/>
    <p:sldId id="366" r:id="rId22"/>
    <p:sldId id="367" r:id="rId23"/>
    <p:sldId id="368" r:id="rId24"/>
    <p:sldId id="411" r:id="rId25"/>
    <p:sldId id="370" r:id="rId26"/>
    <p:sldId id="371" r:id="rId27"/>
    <p:sldId id="412" r:id="rId28"/>
    <p:sldId id="413" r:id="rId29"/>
    <p:sldId id="414" r:id="rId30"/>
    <p:sldId id="415" r:id="rId31"/>
    <p:sldId id="376" r:id="rId32"/>
    <p:sldId id="416" r:id="rId33"/>
    <p:sldId id="417" r:id="rId34"/>
    <p:sldId id="418" r:id="rId35"/>
    <p:sldId id="419" r:id="rId36"/>
    <p:sldId id="420" r:id="rId37"/>
    <p:sldId id="421" r:id="rId38"/>
    <p:sldId id="422" r:id="rId39"/>
    <p:sldId id="423" r:id="rId40"/>
    <p:sldId id="424" r:id="rId41"/>
    <p:sldId id="425" r:id="rId42"/>
    <p:sldId id="426" r:id="rId43"/>
    <p:sldId id="388" r:id="rId44"/>
    <p:sldId id="389" r:id="rId45"/>
    <p:sldId id="390" r:id="rId46"/>
    <p:sldId id="391" r:id="rId47"/>
    <p:sldId id="392" r:id="rId48"/>
    <p:sldId id="393" r:id="rId49"/>
    <p:sldId id="394" r:id="rId50"/>
    <p:sldId id="395" r:id="rId51"/>
    <p:sldId id="428" r:id="rId52"/>
    <p:sldId id="397" r:id="rId53"/>
    <p:sldId id="429" r:id="rId54"/>
    <p:sldId id="430" r:id="rId55"/>
    <p:sldId id="431" r:id="rId56"/>
    <p:sldId id="432" r:id="rId57"/>
    <p:sldId id="433" r:id="rId58"/>
    <p:sldId id="434" r:id="rId59"/>
    <p:sldId id="435" r:id="rId60"/>
    <p:sldId id="436" r:id="rId61"/>
    <p:sldId id="405"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87011" autoAdjust="0"/>
  </p:normalViewPr>
  <p:slideViewPr>
    <p:cSldViewPr>
      <p:cViewPr>
        <p:scale>
          <a:sx n="61" d="100"/>
          <a:sy n="61" d="100"/>
        </p:scale>
        <p:origin x="-1464"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Times New Roman" charset="0"/>
              </a:defRPr>
            </a:lvl1pPr>
          </a:lstStyle>
          <a:p>
            <a:pPr>
              <a:defRPr/>
            </a:pPr>
            <a:endParaRPr lang="en-US" dirty="0">
              <a:latin typeface="Tahoma" panose="020B0604030504040204" pitchFamily="34" charset="0"/>
            </a:endParaRPr>
          </a:p>
        </p:txBody>
      </p:sp>
      <p:sp>
        <p:nvSpPr>
          <p:cNvPr id="184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Times New Roman" charset="0"/>
              </a:defRPr>
            </a:lvl1pPr>
          </a:lstStyle>
          <a:p>
            <a:pPr>
              <a:defRPr/>
            </a:pPr>
            <a:endParaRPr lang="en-US" dirty="0">
              <a:latin typeface="Tahoma" panose="020B0604030504040204" pitchFamily="34" charset="0"/>
            </a:endParaRPr>
          </a:p>
        </p:txBody>
      </p:sp>
      <p:sp>
        <p:nvSpPr>
          <p:cNvPr id="184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Times New Roman" charset="0"/>
              </a:defRPr>
            </a:lvl1pPr>
          </a:lstStyle>
          <a:p>
            <a:pPr>
              <a:defRPr/>
            </a:pPr>
            <a:endParaRPr lang="en-US" dirty="0">
              <a:latin typeface="Tahoma" panose="020B0604030504040204" pitchFamily="34" charset="0"/>
            </a:endParaRPr>
          </a:p>
        </p:txBody>
      </p:sp>
      <p:sp>
        <p:nvSpPr>
          <p:cNvPr id="184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Times New Roman" charset="0"/>
              </a:defRPr>
            </a:lvl1pPr>
          </a:lstStyle>
          <a:p>
            <a:pPr>
              <a:defRPr/>
            </a:pPr>
            <a:fld id="{E1D2CDD1-DCEF-4AB4-88A0-AA5A6D2548CC}" type="slidenum">
              <a:rPr lang="en-US">
                <a:latin typeface="Tahoma" panose="020B0604030504040204" pitchFamily="34" charset="0"/>
              </a:rPr>
              <a:pPr>
                <a:defRPr/>
              </a:pPr>
              <a:t>‹#›</a:t>
            </a:fld>
            <a:endParaRPr lang="en-US" dirty="0">
              <a:latin typeface="Tahoma" panose="020B0604030504040204" pitchFamily="34" charset="0"/>
            </a:endParaRPr>
          </a:p>
        </p:txBody>
      </p:sp>
    </p:spTree>
    <p:extLst>
      <p:ext uri="{BB962C8B-B14F-4D97-AF65-F5344CB8AC3E}">
        <p14:creationId xmlns:p14="http://schemas.microsoft.com/office/powerpoint/2010/main" val="2080344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cs typeface="Times New Roman" charset="0"/>
              </a:defRPr>
            </a:lvl1pPr>
          </a:lstStyle>
          <a:p>
            <a:pPr>
              <a:defRPr/>
            </a:pPr>
            <a:endParaRPr lang="en-US" dirty="0"/>
          </a:p>
        </p:txBody>
      </p:sp>
      <p:sp>
        <p:nvSpPr>
          <p:cNvPr id="186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cs typeface="Times New Roman" charset="0"/>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86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cs typeface="Times New Roman" charset="0"/>
              </a:defRPr>
            </a:lvl1pPr>
          </a:lstStyle>
          <a:p>
            <a:pPr>
              <a:defRPr/>
            </a:pPr>
            <a:endParaRPr lang="en-US" dirty="0"/>
          </a:p>
        </p:txBody>
      </p:sp>
      <p:sp>
        <p:nvSpPr>
          <p:cNvPr id="186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cs typeface="Times New Roman" charset="0"/>
              </a:defRPr>
            </a:lvl1pPr>
          </a:lstStyle>
          <a:p>
            <a:pPr>
              <a:defRPr/>
            </a:pPr>
            <a:fld id="{FF5E4038-216B-4D4A-BDF9-86507F179B38}" type="slidenum">
              <a:rPr lang="en-US" smtClean="0"/>
              <a:pPr>
                <a:defRPr/>
              </a:pPr>
              <a:t>‹#›</a:t>
            </a:fld>
            <a:endParaRPr lang="en-US" dirty="0"/>
          </a:p>
        </p:txBody>
      </p:sp>
    </p:spTree>
    <p:extLst>
      <p:ext uri="{BB962C8B-B14F-4D97-AF65-F5344CB8AC3E}">
        <p14:creationId xmlns:p14="http://schemas.microsoft.com/office/powerpoint/2010/main" val="4215405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www.fugawi.com/docs/marineenc.html" TargetMode="External"/><Relationship Id="rId13" Type="http://schemas.openxmlformats.org/officeDocument/2006/relationships/hyperlink" Target="http://www.bluewaterracing.com/" TargetMode="External"/><Relationship Id="rId3" Type="http://schemas.openxmlformats.org/officeDocument/2006/relationships/hyperlink" Target="http://rosepointnav.com/CoastalExplorer/Trial/default.htm" TargetMode="External"/><Relationship Id="rId7" Type="http://schemas.openxmlformats.org/officeDocument/2006/relationships/hyperlink" Target="http://www.gpsnavx.com/index.php?page=Downloads" TargetMode="External"/><Relationship Id="rId12" Type="http://schemas.openxmlformats.org/officeDocument/2006/relationships/hyperlink" Target="http://memory-map.com/"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thecapn.com/" TargetMode="External"/><Relationship Id="rId11" Type="http://schemas.openxmlformats.org/officeDocument/2006/relationships/hyperlink" Target="http://www.polarnavy.com/" TargetMode="External"/><Relationship Id="rId5" Type="http://schemas.openxmlformats.org/officeDocument/2006/relationships/hyperlink" Target="http://www.maptech.com/support/doc.cfm?docid=123&amp;CFID=13886007&amp;CFTOKEN=67195671" TargetMode="External"/><Relationship Id="rId10" Type="http://schemas.openxmlformats.org/officeDocument/2006/relationships/hyperlink" Target="http://www.sping.com/seaclear/" TargetMode="External"/><Relationship Id="rId4" Type="http://schemas.openxmlformats.org/officeDocument/2006/relationships/hyperlink" Target="http://www.globenav.com/" TargetMode="External"/><Relationship Id="rId9" Type="http://schemas.openxmlformats.org/officeDocument/2006/relationships/hyperlink" Target="http://www.caris.com/products/software.cfm/prodID/33"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543793B-FD7B-4FC7-A848-06443454F0B4}" type="slidenum">
              <a:rPr lang="en-US" altLang="en-US"/>
              <a:pPr eaLnBrk="1" hangingPunct="1">
                <a:spcBef>
                  <a:spcPct val="0"/>
                </a:spcBef>
              </a:pPr>
              <a:t>1</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27695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The distance “D” isn’t part of the DR labeling convention we are used to, but appears on the legs developed using charting programs and it appears in the text.  Chapman says to use S if known or D if it’s not, however it’s the navigator’s choice to show both.  The distances are included here for convenience in discussing the class exercise.</a:t>
            </a:r>
          </a:p>
        </p:txBody>
      </p:sp>
    </p:spTree>
    <p:extLst>
      <p:ext uri="{BB962C8B-B14F-4D97-AF65-F5344CB8AC3E}">
        <p14:creationId xmlns:p14="http://schemas.microsoft.com/office/powerpoint/2010/main" val="382837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The estimated time enroute (ETE) is added to the departure time to calculate the estimated time of arrival (ETA) at WP2.  As the trip progresses, the ETA to WP3 will be computed based on the actual time of arrival (ATA) at WP2.</a:t>
            </a:r>
          </a:p>
          <a:p>
            <a:pPr>
              <a:buFontTx/>
              <a:buChar char="•"/>
            </a:pPr>
            <a:r>
              <a:rPr lang="en-US" altLang="en-US" smtClean="0">
                <a:latin typeface="Arial" panose="020B0604020202020204" pitchFamily="34" charset="0"/>
              </a:rPr>
              <a:t>  Write large so that the log is easy to read underway. </a:t>
            </a:r>
          </a:p>
          <a:p>
            <a:pPr>
              <a:buFontTx/>
              <a:buChar char="•"/>
            </a:pPr>
            <a:r>
              <a:rPr lang="en-US" altLang="en-US" smtClean="0">
                <a:latin typeface="Arial" panose="020B0604020202020204" pitchFamily="34" charset="0"/>
              </a:rPr>
              <a:t>  These logs can be very simple compared to the legally  required logs for commercial vessels.  The goal is to help the navigator/helmsman operate safely and efficiently.</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F4241A7-1734-4187-8665-2C6AEDBD879E}"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223246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CD4B48-AD88-4F37-928F-2B35C628F3B2}" type="slidenum">
              <a:rPr lang="en-US" altLang="en-US">
                <a:latin typeface="Times New Roman" panose="02020603050405020304" pitchFamily="18" charset="0"/>
              </a:rPr>
              <a:pPr eaLnBrk="1" hangingPunct="1">
                <a:spcBef>
                  <a:spcPct val="0"/>
                </a:spcBef>
              </a:pPr>
              <a:t>14</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cs typeface="Arial" panose="020B0604020202020204" pitchFamily="34" charset="0"/>
              </a:rPr>
              <a:t>  Discuss the first 4 bullets from this slide and using a blackboard.  Ranges and relative bearings have slides.   </a:t>
            </a:r>
          </a:p>
          <a:p>
            <a:pPr eaLnBrk="1" hangingPunct="1">
              <a:buFontTx/>
              <a:buChar char="•"/>
            </a:pPr>
            <a:r>
              <a:rPr lang="en-US" altLang="en-US" smtClean="0">
                <a:latin typeface="Arial" panose="020B0604020202020204" pitchFamily="34" charset="0"/>
                <a:cs typeface="Arial" panose="020B0604020202020204" pitchFamily="34" charset="0"/>
              </a:rPr>
              <a:t>  Since Bearings are fundamental to DR, they are discussed here.  Using TVMDC + W to correct compass bearings is addressed in Session 3.</a:t>
            </a:r>
          </a:p>
          <a:p>
            <a:pPr eaLnBrk="1" hangingPunct="1">
              <a:buFontTx/>
              <a:buChar char="•"/>
            </a:pPr>
            <a:r>
              <a:rPr lang="en-US" altLang="en-US" smtClean="0">
                <a:latin typeface="Arial" panose="020B0604020202020204" pitchFamily="34" charset="0"/>
                <a:cs typeface="Arial" panose="020B0604020202020204" pitchFamily="34" charset="0"/>
              </a:rPr>
              <a:t>  A Class Exercise for plotting bearings is provided in the “Additional Slides,” after the end of the presentation.</a:t>
            </a:r>
          </a:p>
        </p:txBody>
      </p:sp>
    </p:spTree>
    <p:extLst>
      <p:ext uri="{BB962C8B-B14F-4D97-AF65-F5344CB8AC3E}">
        <p14:creationId xmlns:p14="http://schemas.microsoft.com/office/powerpoint/2010/main" val="139168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Understanding relative bearings is fundamental to understanding the radar presentation in Session 5.</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80CABA-FC75-4D6B-ABE3-4A9A98E06B63}"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2400875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latin typeface="Arial" panose="020B0604020202020204" pitchFamily="34" charset="0"/>
              </a:rPr>
              <a:t> Relative bearings are made clockwise from the bow of the vessel.  The vessel’s heading is irrelevant at this point.</a:t>
            </a:r>
          </a:p>
          <a:p>
            <a:pPr>
              <a:buFontTx/>
              <a:buChar char="•"/>
            </a:pPr>
            <a:r>
              <a:rPr lang="en-US" altLang="en-US" dirty="0" smtClean="0">
                <a:latin typeface="Arial" panose="020B0604020202020204" pitchFamily="34" charset="0"/>
              </a:rPr>
              <a:t>  Calculations using these R bearings and changing vessel headings are provided in the “Additional Slides” which are included after the end of the Session 2 presentation.</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80CABA-FC75-4D6B-ABE3-4A9A98E06B63}"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2693037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t>
            </a:r>
            <a:r>
              <a:rPr lang="en-US" altLang="en-US" smtClean="0">
                <a:latin typeface="Arial" panose="020B0604020202020204" pitchFamily="34" charset="0"/>
                <a:cs typeface="Arial" panose="020B0604020202020204" pitchFamily="34" charset="0"/>
              </a:rPr>
              <a:t>The abbreviations here are not  standard, but are used to make a simple memory device.</a:t>
            </a:r>
          </a:p>
          <a:p>
            <a:pPr>
              <a:buFontTx/>
              <a:buChar char="•"/>
            </a:pPr>
            <a:r>
              <a:rPr lang="en-US" altLang="en-US" smtClean="0">
                <a:latin typeface="Arial" panose="020B0604020202020204" pitchFamily="34" charset="0"/>
                <a:cs typeface="Arial" panose="020B0604020202020204" pitchFamily="34" charset="0"/>
              </a:rPr>
              <a:t>  </a:t>
            </a:r>
            <a:r>
              <a:rPr lang="en-US" altLang="en-US" smtClean="0">
                <a:latin typeface="Arial" panose="020B0604020202020204" pitchFamily="34" charset="0"/>
              </a:rPr>
              <a:t>Compass  headings/bearings can be used, but  a correction for deviation (and variation if calculating  true bearings)  must be made.</a:t>
            </a:r>
          </a:p>
          <a:p>
            <a:r>
              <a:rPr lang="en-US" altLang="en-US" smtClean="0">
                <a:latin typeface="Arial" panose="020B0604020202020204" pitchFamily="34" charset="0"/>
              </a:rPr>
              <a:t> CH +/- dev + RB = MB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6B98D33-5063-4AC7-B4DF-03CE2EBCE7CF}"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98294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Calculations using R bearings and changing vessel headings are provided in the “Additional Slides” which are included after the end of the Session 2 presentation.</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055E0CE-EBF2-4BC7-9EE5-373F515FE444}"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82027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21</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90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 class exercise for plotting a fix is presented in the “Additional Slides” after the end of the Session 2 presentation.</a:t>
            </a:r>
          </a:p>
          <a:p>
            <a:pPr>
              <a:buFontTx/>
              <a:buChar char="•"/>
            </a:pPr>
            <a:r>
              <a:rPr lang="en-US" altLang="en-US" smtClean="0">
                <a:latin typeface="Arial" panose="020B0604020202020204" pitchFamily="34" charset="0"/>
              </a:rPr>
              <a:t>  Plotting a fix using TVMDC+W will be presented in Session 3.</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7B115D5-1E31-4D92-8387-0CF7D4A11308}"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159820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70CB18D-090B-4F37-A18E-23B45F6B61B6}" type="slidenum">
              <a:rPr lang="en-US" altLang="en-US"/>
              <a:pPr eaLnBrk="1" hangingPunct="1">
                <a:spcBef>
                  <a:spcPct val="0"/>
                </a:spcBef>
              </a:pPr>
              <a:t>23</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731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latin typeface="Arial" panose="020B0604020202020204" pitchFamily="34" charset="0"/>
              </a:rPr>
              <a:t>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BEDDAA-6C77-4E89-855B-70FDE4D1C896}"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3815595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24</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685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201738" y="703263"/>
            <a:ext cx="4686300" cy="3514725"/>
          </a:xfrm>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GPS is a satellite-based system.</a:t>
            </a:r>
          </a:p>
          <a:p>
            <a:pPr>
              <a:buFontTx/>
              <a:buChar char="•"/>
            </a:pPr>
            <a:r>
              <a:rPr lang="en-US" altLang="en-US" smtClean="0">
                <a:latin typeface="Arial" panose="020B0604020202020204" pitchFamily="34" charset="0"/>
              </a:rPr>
              <a:t>  A constellation of 30 satellites orbit the Earth, and 24 are activated at one time.  They view virtually every place on Earth. </a:t>
            </a:r>
          </a:p>
          <a:p>
            <a:pPr>
              <a:buFontTx/>
              <a:buChar char="•"/>
            </a:pPr>
            <a:r>
              <a:rPr lang="en-US" altLang="en-US" smtClean="0">
                <a:latin typeface="Arial" panose="020B0604020202020204" pitchFamily="34" charset="0"/>
              </a:rPr>
              <a:t>  In order to provide a position solution on the ground, at least three satellites must be in view at the same time. A forth satellite is required to determine elevation.</a:t>
            </a:r>
          </a:p>
          <a:p>
            <a:pPr>
              <a:buFontTx/>
              <a:buChar char="•"/>
            </a:pPr>
            <a:r>
              <a:rPr lang="en-US" altLang="en-US" smtClean="0">
                <a:latin typeface="Arial" panose="020B0604020202020204" pitchFamily="34" charset="0"/>
              </a:rPr>
              <a:t>  They orbit at about 12,000 miles</a:t>
            </a:r>
          </a:p>
          <a:p>
            <a:endParaRPr lang="en-US" altLang="en-US" b="1" smtClean="0">
              <a:latin typeface="Arial" panose="020B0604020202020204" pitchFamily="34" charset="0"/>
            </a:endParaRPr>
          </a:p>
        </p:txBody>
      </p:sp>
    </p:spTree>
    <p:extLst>
      <p:ext uri="{BB962C8B-B14F-4D97-AF65-F5344CB8AC3E}">
        <p14:creationId xmlns:p14="http://schemas.microsoft.com/office/powerpoint/2010/main" val="58923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201738" y="703263"/>
            <a:ext cx="4686300" cy="3514725"/>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The entire mission of the satellites is to provide you with a position.</a:t>
            </a:r>
          </a:p>
          <a:p>
            <a:r>
              <a:rPr lang="en-US" altLang="en-US" smtClean="0">
                <a:latin typeface="Arial" panose="020B0604020202020204" pitchFamily="34" charset="0"/>
              </a:rPr>
              <a:t>   </a:t>
            </a:r>
          </a:p>
          <a:p>
            <a:pPr>
              <a:buFontTx/>
              <a:buChar char="•"/>
            </a:pPr>
            <a:r>
              <a:rPr lang="en-US" altLang="en-US" smtClean="0">
                <a:latin typeface="Arial" panose="020B0604020202020204" pitchFamily="34" charset="0"/>
              </a:rPr>
              <a:t>  The satellite sends out a signal that includes its location along with the time the signal is sent.</a:t>
            </a:r>
          </a:p>
          <a:p>
            <a:pPr lvl="1">
              <a:buFont typeface="Wingdings" panose="05000000000000000000" pitchFamily="2" charset="2"/>
              <a:buChar char="Ø"/>
            </a:pPr>
            <a:r>
              <a:rPr lang="en-US" altLang="en-US" smtClean="0">
                <a:latin typeface="Arial" panose="020B0604020202020204" pitchFamily="34" charset="0"/>
              </a:rPr>
              <a:t>  The receiver has a clock that compares the time sent with the time received.  </a:t>
            </a:r>
          </a:p>
          <a:p>
            <a:pPr lvl="1">
              <a:buFont typeface="Wingdings" panose="05000000000000000000" pitchFamily="2" charset="2"/>
              <a:buChar char="Ø"/>
            </a:pPr>
            <a:r>
              <a:rPr lang="en-US" altLang="en-US" smtClean="0">
                <a:latin typeface="Arial" panose="020B0604020202020204" pitchFamily="34" charset="0"/>
              </a:rPr>
              <a:t>  The receiver can figure out its distance from the satellite using, essentially, 60D Street!</a:t>
            </a:r>
          </a:p>
          <a:p>
            <a:pPr lvl="1">
              <a:buFont typeface="Wingdings" panose="05000000000000000000" pitchFamily="2" charset="2"/>
              <a:buChar char="Ø"/>
            </a:pPr>
            <a:r>
              <a:rPr lang="en-US" altLang="en-US" smtClean="0">
                <a:latin typeface="Arial" panose="020B0604020202020204" pitchFamily="34" charset="0"/>
              </a:rPr>
              <a:t>  Since the receiver was also given the satellites location, it can compute where the receiver is located in relation to the satellite.</a:t>
            </a:r>
          </a:p>
          <a:p>
            <a:pPr lvl="1">
              <a:buFont typeface="Wingdings" panose="05000000000000000000" pitchFamily="2" charset="2"/>
              <a:buChar char="Ø"/>
            </a:pPr>
            <a:r>
              <a:rPr lang="en-US" altLang="en-US" smtClean="0">
                <a:latin typeface="Arial" panose="020B0604020202020204" pitchFamily="34" charset="0"/>
              </a:rPr>
              <a:t>  This gives a circle on the earth where that same distance occurs; a circle of position.</a:t>
            </a:r>
          </a:p>
          <a:p>
            <a:pPr lvl="1">
              <a:buFont typeface="Wingdings" panose="05000000000000000000" pitchFamily="2" charset="2"/>
              <a:buChar char="Ø"/>
            </a:pPr>
            <a:r>
              <a:rPr lang="en-US" altLang="en-US" smtClean="0">
                <a:latin typeface="Arial" panose="020B0604020202020204" pitchFamily="34" charset="0"/>
              </a:rPr>
              <a:t>  Do this for more than two satellites and the receiver can give its owner a FIX.</a:t>
            </a:r>
          </a:p>
          <a:p>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  There are two levels of fix that will provide you with a navigation solution, i.e., a position. A 2-D solution can be derived from at least three satellites. Three satellites provide three circles.  Where all three coincide is the receiver's actual location on earth.  The forth satellite provides verification that one of the other three are not in error.  This assumes that you are located on the surface of the Earth.</a:t>
            </a:r>
          </a:p>
          <a:p>
            <a:r>
              <a:rPr lang="en-US" altLang="en-US" smtClean="0">
                <a:latin typeface="Arial" panose="020B0604020202020204" pitchFamily="34" charset="0"/>
              </a:rPr>
              <a:t>  </a:t>
            </a:r>
          </a:p>
          <a:p>
            <a:pPr>
              <a:buFontTx/>
              <a:buChar char="•"/>
            </a:pPr>
            <a:r>
              <a:rPr lang="en-US" altLang="en-US" smtClean="0">
                <a:latin typeface="Arial" panose="020B0604020202020204" pitchFamily="34" charset="0"/>
              </a:rPr>
              <a:t>  The more accurate position is the 3-D navigation solution that requires at least four satellites in view and providing signals to your GPS receiver.  The forth satellite provides the elevation .  The 3-D fix is generally accurate to about 30 feet along the surface of the Earth.</a:t>
            </a:r>
          </a:p>
          <a:p>
            <a:endParaRPr lang="en-US" altLang="en-US" smtClean="0">
              <a:latin typeface="Arial" panose="020B0604020202020204" pitchFamily="34" charset="0"/>
            </a:endParaRPr>
          </a:p>
          <a:p>
            <a:pPr>
              <a:buFontTx/>
              <a:buChar char="•"/>
            </a:pPr>
            <a:endParaRPr lang="en-US" altLang="en-US" smtClean="0">
              <a:latin typeface="Arial" panose="020B0604020202020204" pitchFamily="34" charset="0"/>
            </a:endParaRPr>
          </a:p>
          <a:p>
            <a:pPr>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1298988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27</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GPS is accurate to within 50 feet most of the time and about 30 feet is typical.</a:t>
            </a:r>
          </a:p>
          <a:p>
            <a:pPr>
              <a:buFontTx/>
              <a:buChar char="•"/>
            </a:pPr>
            <a:r>
              <a:rPr lang="en-US" altLang="en-US" dirty="0" smtClean="0">
                <a:latin typeface="Arial" panose="020B0604020202020204" pitchFamily="34" charset="0"/>
              </a:rPr>
              <a:t>  That accuracy increases using “augmentations.”  There are two systems available in the U.S.</a:t>
            </a:r>
          </a:p>
          <a:p>
            <a:pPr lvl="1">
              <a:buFont typeface="Wingdings" panose="05000000000000000000" pitchFamily="2" charset="2"/>
              <a:buChar char="Ø"/>
            </a:pPr>
            <a:r>
              <a:rPr lang="en-US" altLang="en-US" dirty="0" smtClean="0">
                <a:latin typeface="Arial" panose="020B0604020202020204" pitchFamily="34" charset="0"/>
              </a:rPr>
              <a:t>  DGPS (Differential GPS) is operated by the U.S. Coast Guard.  With DGPS typical accuracy is to within 15 feet.</a:t>
            </a:r>
          </a:p>
          <a:p>
            <a:pPr lvl="1">
              <a:buFont typeface="Wingdings" panose="05000000000000000000" pitchFamily="2" charset="2"/>
              <a:buChar char="Ø"/>
            </a:pPr>
            <a:r>
              <a:rPr lang="en-US" altLang="en-US" dirty="0" smtClean="0">
                <a:latin typeface="Arial" panose="020B0604020202020204" pitchFamily="34" charset="0"/>
              </a:rPr>
              <a:t>  WAAS (Wide Area Augmentation System) is a system operated by the FAA . This system was designed for airplanes, but works just fine for boating. With WAAS-enabled GPS, typical accuracy is to within 10 feet. WAAS- like systems have been replicated around the world</a:t>
            </a:r>
          </a:p>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559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28</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Char char="•"/>
              <a:tabLst/>
              <a:defRPr/>
            </a:pPr>
            <a:r>
              <a:rPr lang="en-US" altLang="en-US" dirty="0" smtClean="0">
                <a:latin typeface="Arial" panose="020B0604020202020204" pitchFamily="34" charset="0"/>
              </a:rPr>
              <a:t> </a:t>
            </a:r>
            <a:r>
              <a:rPr lang="en-US" altLang="en-US" b="1" dirty="0" smtClean="0">
                <a:latin typeface="Arial" panose="020B0604020202020204" pitchFamily="34" charset="0"/>
              </a:rPr>
              <a:t>This is an older unit, but the information on newer units will be the same perhaps in color and accessed by touch screen</a:t>
            </a: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285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29</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All models offer a satellite screen.  This screen is intended to provide you with information regarding the satellites that are being viewed and received.  A </a:t>
            </a:r>
            <a:r>
              <a:rPr lang="en-US" altLang="en-US" dirty="0" err="1" smtClean="0">
                <a:latin typeface="Arial" panose="020B0604020202020204" pitchFamily="34" charset="0"/>
              </a:rPr>
              <a:t>skyview</a:t>
            </a:r>
            <a:r>
              <a:rPr lang="en-US" altLang="en-US" dirty="0" smtClean="0">
                <a:latin typeface="Arial" panose="020B0604020202020204" pitchFamily="34" charset="0"/>
              </a:rPr>
              <a:t> display shows the satellite numbers, and where they are located looking down on your present location.  In this case, north is up.  The bars represent the strength of the received signals from each satellite – the stronger the better. A solid bar (as shown) indicates that the satellite is being received and is providing navigation information. A hollow bar means that the satellite signal is being received but not useable. </a:t>
            </a:r>
          </a:p>
          <a:p>
            <a:endParaRPr lang="en-US" altLang="en-US" dirty="0" smtClean="0">
              <a:latin typeface="Arial" panose="020B0604020202020204" pitchFamily="34" charset="0"/>
            </a:endParaRPr>
          </a:p>
          <a:p>
            <a:pPr>
              <a:buFontTx/>
              <a:buChar char="•"/>
            </a:pPr>
            <a:r>
              <a:rPr lang="en-US" altLang="en-US" dirty="0" smtClean="0">
                <a:latin typeface="Arial" panose="020B0604020202020204" pitchFamily="34" charset="0"/>
              </a:rPr>
              <a:t>  Today, most GPS receivers can monitor up to 12 channels. This screen also tells you something about the quality of the fix.  This model provides an indication of EPE (Estimated Position Error).  This is a computed estimate of just how accurate your position will be based on the satellite geometry and signals.  It is just an estimate, and is usually given in feet.</a:t>
            </a:r>
          </a:p>
          <a:p>
            <a:endParaRPr lang="en-US" altLang="en-US" dirty="0" smtClean="0">
              <a:latin typeface="Arial" panose="020B0604020202020204" pitchFamily="34" charset="0"/>
            </a:endParaRPr>
          </a:p>
          <a:p>
            <a:pPr>
              <a:buFontTx/>
              <a:buChar char="•"/>
            </a:pPr>
            <a:r>
              <a:rPr lang="en-US" altLang="en-US" dirty="0" smtClean="0">
                <a:latin typeface="Arial" panose="020B0604020202020204" pitchFamily="34" charset="0"/>
              </a:rPr>
              <a:t>  The status in this screen indicates “3D </a:t>
            </a:r>
            <a:r>
              <a:rPr lang="en-US" altLang="en-US" dirty="0" err="1" smtClean="0">
                <a:latin typeface="Arial" panose="020B0604020202020204" pitchFamily="34" charset="0"/>
              </a:rPr>
              <a:t>Nav</a:t>
            </a:r>
            <a:r>
              <a:rPr lang="en-US" altLang="en-US" dirty="0" smtClean="0">
                <a:latin typeface="Arial" panose="020B0604020202020204" pitchFamily="34" charset="0"/>
              </a:rPr>
              <a:t>” for 3-D navigation using four or more satellites.  Other labels here include, “Acquiring Satellites” (no fix yet), “2D </a:t>
            </a:r>
            <a:r>
              <a:rPr lang="en-US" altLang="en-US" dirty="0" err="1" smtClean="0">
                <a:latin typeface="Arial" panose="020B0604020202020204" pitchFamily="34" charset="0"/>
              </a:rPr>
              <a:t>Nav</a:t>
            </a:r>
            <a:r>
              <a:rPr lang="en-US" altLang="en-US" dirty="0" smtClean="0">
                <a:latin typeface="Arial" panose="020B0604020202020204" pitchFamily="34" charset="0"/>
              </a:rPr>
              <a:t>” (only 3 satellites providing a fix), and others such as “Lost Signal”</a:t>
            </a:r>
          </a:p>
          <a:p>
            <a:endParaRPr lang="en-US" altLang="en-US" dirty="0" smtClean="0">
              <a:latin typeface="Arial" panose="020B0604020202020204" pitchFamily="34" charset="0"/>
            </a:endParaRPr>
          </a:p>
          <a:p>
            <a:pPr>
              <a:buFontTx/>
              <a:buChar char="•"/>
            </a:pPr>
            <a:r>
              <a:rPr lang="en-US" altLang="en-US" dirty="0" smtClean="0">
                <a:latin typeface="Arial" panose="020B0604020202020204" pitchFamily="34" charset="0"/>
              </a:rPr>
              <a:t>  The signal bars are meaningful in that they can be used to help you position the GPS.  Locate the unit where the bars are as high as possible.  If you block the antenna, you will find that some of the bars for that portion of the sky are very low or not indicating a signal.</a:t>
            </a:r>
          </a:p>
          <a:p>
            <a:endParaRPr lang="en-US" altLang="en-US" dirty="0" smtClean="0">
              <a:latin typeface="Arial" panose="020B0604020202020204" pitchFamily="34" charset="0"/>
            </a:endParaRPr>
          </a:p>
          <a:p>
            <a:pPr>
              <a:buFontTx/>
              <a:buChar char="•"/>
            </a:pPr>
            <a:r>
              <a:rPr lang="en-US" altLang="en-US" dirty="0" smtClean="0">
                <a:latin typeface="Arial" panose="020B0604020202020204" pitchFamily="34" charset="0"/>
              </a:rPr>
              <a:t>  When the GPS is turned-on and  achieves an operational status, this screen typically shifts to a “Home” screen. </a:t>
            </a:r>
          </a:p>
          <a:p>
            <a:endParaRPr lang="en-US" altLang="en-US" b="1" dirty="0" smtClean="0">
              <a:latin typeface="Arial" panose="020B0604020202020204" pitchFamily="34" charset="0"/>
            </a:endParaRP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129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30</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This demonstrates an older model, but the concept of screens (called pages) progressing is universal. </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24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Settings sometimes called “Preferences” </a:t>
            </a:r>
          </a:p>
          <a:p>
            <a:r>
              <a:rPr lang="en-US" altLang="en-US" smtClean="0">
                <a:latin typeface="Arial" panose="020B0604020202020204" pitchFamily="34" charset="0"/>
              </a:rPr>
              <a:t>Suggest explaining typical setting.</a:t>
            </a:r>
          </a:p>
          <a:p>
            <a:r>
              <a:rPr lang="en-US" altLang="en-US" smtClean="0">
                <a:latin typeface="Arial" panose="020B0604020202020204" pitchFamily="34" charset="0"/>
              </a:rPr>
              <a:t>New users often confused by not knowing about the “Demonstration” setting.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FA80BDF6-22F3-4518-B239-8A3052C0AF3C}" type="slidenum">
              <a:rPr lang="en-US" altLang="en-US">
                <a:latin typeface="Arial" panose="020B0604020202020204" pitchFamily="34" charset="0"/>
              </a:rPr>
              <a:pPr eaLnBrk="1" hangingPunct="1"/>
              <a:t>31</a:t>
            </a:fld>
            <a:endParaRPr lang="en-US" altLang="en-US">
              <a:latin typeface="Arial" panose="020B0604020202020204" pitchFamily="34" charset="0"/>
            </a:endParaRPr>
          </a:p>
        </p:txBody>
      </p:sp>
    </p:spTree>
    <p:extLst>
      <p:ext uri="{BB962C8B-B14F-4D97-AF65-F5344CB8AC3E}">
        <p14:creationId xmlns:p14="http://schemas.microsoft.com/office/powerpoint/2010/main" val="2216059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32</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Waypoints must be manually entered.</a:t>
            </a:r>
          </a:p>
          <a:p>
            <a:pPr>
              <a:buFontTx/>
              <a:buChar char="•"/>
            </a:pPr>
            <a:r>
              <a:rPr lang="en-US" altLang="en-US" dirty="0" smtClean="0">
                <a:latin typeface="Arial" panose="020B0604020202020204" pitchFamily="34" charset="0"/>
              </a:rPr>
              <a:t>  These are typical basic GPS unit screens; i.e.,  Satellite, Position, Map and Highway screens</a:t>
            </a:r>
          </a:p>
          <a:p>
            <a:pPr>
              <a:buFontTx/>
              <a:buChar char="•"/>
            </a:pPr>
            <a:r>
              <a:rPr lang="en-US" altLang="en-US" dirty="0" smtClean="0">
                <a:latin typeface="Arial" panose="020B0604020202020204" pitchFamily="34" charset="0"/>
              </a:rPr>
              <a:t>  These Map screens demonstrated evolution of detail from older GPS receivers to the newer models.  The newer units show an actual chart.</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407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33</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All the places where it’s desired to go (Waypoints) are added here.  Other screens or features are used to guide the boat from waypoint to waypoint to get to a desired destination.</a:t>
            </a:r>
          </a:p>
          <a:p>
            <a:pPr>
              <a:buFontTx/>
              <a:buChar char="•"/>
            </a:pPr>
            <a:endParaRPr lang="en-US" altLang="en-US" dirty="0" smtClean="0">
              <a:latin typeface="Arial" panose="020B0604020202020204" pitchFamily="34" charset="0"/>
            </a:endParaRPr>
          </a:p>
          <a:p>
            <a:pPr>
              <a:buFontTx/>
              <a:buChar char="•"/>
            </a:pPr>
            <a:r>
              <a:rPr lang="en-US" altLang="en-US" dirty="0" smtClean="0">
                <a:latin typeface="Arial" panose="020B0604020202020204" pitchFamily="34" charset="0"/>
              </a:rPr>
              <a:t>  Be Careful--Nearly 100% of waypoint entry errors are due to inattention and not re-checking.  (Remember  Korea Air Flight 007?)</a:t>
            </a: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34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BEDDAA-6C77-4E89-855B-70FDE4D1C896}"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1656201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34</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The GPS can record a sequence of stored waypoints at a Route.</a:t>
            </a:r>
          </a:p>
          <a:p>
            <a:pPr>
              <a:buFontTx/>
              <a:buChar char="•"/>
            </a:pPr>
            <a:r>
              <a:rPr lang="en-US" altLang="en-US" dirty="0" smtClean="0">
                <a:latin typeface="Arial" panose="020B0604020202020204" pitchFamily="34" charset="0"/>
              </a:rPr>
              <a:t>  Routes have names, and can be activated in either direction.</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19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35</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The route is given a name to distinguish it from other routes.  </a:t>
            </a:r>
          </a:p>
          <a:p>
            <a:pPr>
              <a:buFontTx/>
              <a:buChar char="•"/>
            </a:pPr>
            <a:r>
              <a:rPr lang="en-US" altLang="en-US" dirty="0" smtClean="0">
                <a:latin typeface="Arial" panose="020B0604020202020204" pitchFamily="34" charset="0"/>
              </a:rPr>
              <a:t>  The waypoints are entered in the desired sequence.   All other data is entered automatically.</a:t>
            </a:r>
          </a:p>
          <a:p>
            <a:pPr>
              <a:buFontTx/>
              <a:buChar char="•"/>
            </a:pPr>
            <a:r>
              <a:rPr lang="en-US" altLang="en-US" dirty="0" smtClean="0">
                <a:latin typeface="Arial" panose="020B0604020202020204" pitchFamily="34" charset="0"/>
              </a:rPr>
              <a:t>  After it is saved it may be activated, which starts the process of giving steering course instructions.</a:t>
            </a:r>
          </a:p>
          <a:p>
            <a:pPr>
              <a:buFontTx/>
              <a:buChar char="•"/>
            </a:pPr>
            <a:r>
              <a:rPr lang="en-US" altLang="en-US" dirty="0" smtClean="0">
                <a:latin typeface="Arial" panose="020B0604020202020204" pitchFamily="34" charset="0"/>
              </a:rPr>
              <a:t>  The Go-To command is usually chosen to give steering instructions directly to a selected waypoint.</a:t>
            </a: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409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36</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a:t>
            </a:r>
            <a:r>
              <a:rPr lang="en-US" altLang="en-US" b="1" dirty="0" smtClean="0">
                <a:latin typeface="Arial" panose="020B0604020202020204" pitchFamily="34" charset="0"/>
              </a:rPr>
              <a:t>Handheld</a:t>
            </a:r>
            <a:r>
              <a:rPr lang="en-US" altLang="en-US" dirty="0" smtClean="0">
                <a:latin typeface="Arial" panose="020B0604020202020204" pitchFamily="34" charset="0"/>
              </a:rPr>
              <a:t>- was used in this presentation</a:t>
            </a:r>
          </a:p>
          <a:p>
            <a:pPr>
              <a:buFontTx/>
              <a:buChar char="•"/>
            </a:pPr>
            <a:r>
              <a:rPr lang="en-US" altLang="en-US" dirty="0" smtClean="0">
                <a:latin typeface="Arial" panose="020B0604020202020204" pitchFamily="34" charset="0"/>
              </a:rPr>
              <a:t>  </a:t>
            </a:r>
            <a:r>
              <a:rPr lang="en-US" altLang="en-US" b="1" dirty="0" smtClean="0">
                <a:latin typeface="Arial" panose="020B0604020202020204" pitchFamily="34" charset="0"/>
              </a:rPr>
              <a:t>Fixed Mount</a:t>
            </a:r>
            <a:r>
              <a:rPr lang="en-US" altLang="en-US" dirty="0" smtClean="0">
                <a:latin typeface="Arial" panose="020B0604020202020204" pitchFamily="34" charset="0"/>
              </a:rPr>
              <a:t>- This model is usually bigger with a larger screen.</a:t>
            </a:r>
          </a:p>
          <a:p>
            <a:pPr>
              <a:buFontTx/>
              <a:buChar char="•"/>
            </a:pPr>
            <a:r>
              <a:rPr lang="en-US" altLang="en-US" dirty="0" smtClean="0">
                <a:latin typeface="Arial" panose="020B0604020202020204" pitchFamily="34" charset="0"/>
              </a:rPr>
              <a:t>  </a:t>
            </a:r>
            <a:r>
              <a:rPr lang="en-US" altLang="en-US" b="1" dirty="0" smtClean="0">
                <a:latin typeface="Arial" panose="020B0604020202020204" pitchFamily="34" charset="0"/>
              </a:rPr>
              <a:t>Sending Unit</a:t>
            </a:r>
            <a:r>
              <a:rPr lang="en-US" altLang="en-US" dirty="0" smtClean="0">
                <a:latin typeface="Arial" panose="020B0604020202020204" pitchFamily="34" charset="0"/>
              </a:rPr>
              <a:t>- contains all the functions of a GPS without any display or buttons.  It is typically connected to a computer with Navigation S/W which converts the computer into an operational GPS.</a:t>
            </a:r>
          </a:p>
          <a:p>
            <a:pPr>
              <a:buFontTx/>
              <a:buChar char="•"/>
            </a:pPr>
            <a:r>
              <a:rPr lang="en-US" altLang="en-US" dirty="0" smtClean="0">
                <a:latin typeface="Arial" panose="020B0604020202020204" pitchFamily="34" charset="0"/>
              </a:rPr>
              <a:t>  </a:t>
            </a:r>
            <a:r>
              <a:rPr lang="en-US" altLang="en-US" b="1" dirty="0" smtClean="0">
                <a:latin typeface="Arial" panose="020B0604020202020204" pitchFamily="34" charset="0"/>
              </a:rPr>
              <a:t>Navigation S/W</a:t>
            </a:r>
            <a:r>
              <a:rPr lang="en-US" altLang="en-US" dirty="0" smtClean="0">
                <a:latin typeface="Arial" panose="020B0604020202020204" pitchFamily="34" charset="0"/>
              </a:rPr>
              <a:t> allows all the GPS planning to be executed on the computer.</a:t>
            </a:r>
          </a:p>
          <a:p>
            <a:pPr>
              <a:buFontTx/>
              <a:buChar char="•"/>
            </a:pPr>
            <a:r>
              <a:rPr lang="en-US" altLang="en-US" dirty="0" smtClean="0">
                <a:latin typeface="Arial" panose="020B0604020202020204" pitchFamily="34" charset="0"/>
              </a:rPr>
              <a:t>  </a:t>
            </a:r>
            <a:r>
              <a:rPr lang="en-US" altLang="en-US" b="1" dirty="0" smtClean="0">
                <a:latin typeface="Arial" panose="020B0604020202020204" pitchFamily="34" charset="0"/>
              </a:rPr>
              <a:t>Integrated Systems</a:t>
            </a:r>
            <a:r>
              <a:rPr lang="en-US" altLang="en-US" dirty="0" smtClean="0">
                <a:latin typeface="Arial" panose="020B0604020202020204" pitchFamily="34" charset="0"/>
              </a:rPr>
              <a:t>- connects the GPS to a Radar Unit, plus any other navigation devices.  The Radar screen being the largest is typically chosen to display and control all the device, and view everything together under the command of the user.</a:t>
            </a:r>
          </a:p>
          <a:p>
            <a:pPr>
              <a:buFontTx/>
              <a:buChar char="•"/>
            </a:pPr>
            <a:r>
              <a:rPr lang="en-US" altLang="en-US" dirty="0" smtClean="0">
                <a:latin typeface="Arial" panose="020B0604020202020204" pitchFamily="34" charset="0"/>
              </a:rPr>
              <a:t>  </a:t>
            </a:r>
            <a:r>
              <a:rPr lang="en-US" altLang="en-US" b="1" dirty="0" err="1" smtClean="0">
                <a:latin typeface="Arial" panose="020B0604020202020204" pitchFamily="34" charset="0"/>
              </a:rPr>
              <a:t>Chartplotter</a:t>
            </a:r>
            <a:r>
              <a:rPr lang="en-US" altLang="en-US" dirty="0" smtClean="0">
                <a:latin typeface="Arial" panose="020B0604020202020204" pitchFamily="34" charset="0"/>
              </a:rPr>
              <a:t>- A GPS with accurate charts integrated into the system.  </a:t>
            </a: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57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37</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Char char="•"/>
              <a:tabLst/>
              <a:defRPr/>
            </a:pPr>
            <a:r>
              <a:rPr lang="en-US" altLang="en-US" dirty="0" smtClean="0">
                <a:latin typeface="Arial" panose="020B0604020202020204" pitchFamily="34" charset="0"/>
              </a:rPr>
              <a:t> While there is no standard, outside of the manufacturer’s marketing department , that provides the minimum requirements for a “</a:t>
            </a:r>
            <a:r>
              <a:rPr lang="en-US" altLang="en-US" dirty="0" err="1" smtClean="0">
                <a:latin typeface="Arial" panose="020B0604020202020204" pitchFamily="34" charset="0"/>
              </a:rPr>
              <a:t>Chartplotter</a:t>
            </a:r>
            <a:r>
              <a:rPr lang="en-US" altLang="en-US" dirty="0" smtClean="0">
                <a:latin typeface="Arial" panose="020B0604020202020204" pitchFamily="34" charset="0"/>
              </a:rPr>
              <a:t>,” it can be accepted as a generic term for almost any device larger than a handheld.  </a:t>
            </a:r>
            <a:r>
              <a:rPr lang="en-US" altLang="en-US" dirty="0" err="1" smtClean="0">
                <a:latin typeface="Arial" panose="020B0604020202020204" pitchFamily="34" charset="0"/>
              </a:rPr>
              <a:t>Chartplotters</a:t>
            </a:r>
            <a:r>
              <a:rPr lang="en-US" altLang="en-US" dirty="0" smtClean="0">
                <a:latin typeface="Arial" panose="020B0604020202020204" pitchFamily="34" charset="0"/>
              </a:rPr>
              <a:t> span a huge variety of  receiver capabilities and screen sizes, and in each family of devices, as the price increases, the number of “bells and whistles” increases, usually along with the screen size.</a:t>
            </a: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364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38</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Track/Trails:  Both terms used for the function that records and displays the course travelled by a boat</a:t>
            </a:r>
          </a:p>
          <a:p>
            <a:pPr>
              <a:buFontTx/>
              <a:buChar char="•"/>
            </a:pPr>
            <a:r>
              <a:rPr lang="en-US" altLang="en-US" dirty="0" smtClean="0">
                <a:latin typeface="Arial" panose="020B0604020202020204" pitchFamily="34" charset="0"/>
              </a:rPr>
              <a:t>  Split Chart:  Allows a section of a chart to be zoomed and display both sections</a:t>
            </a:r>
          </a:p>
          <a:p>
            <a:pPr>
              <a:buFontTx/>
              <a:buChar char="•"/>
            </a:pPr>
            <a:r>
              <a:rPr lang="en-US" altLang="en-US" dirty="0" smtClean="0">
                <a:latin typeface="Arial" panose="020B0604020202020204" pitchFamily="34" charset="0"/>
              </a:rPr>
              <a:t>  Orientation:  North-up or Course-up</a:t>
            </a:r>
          </a:p>
          <a:p>
            <a:pPr>
              <a:buFontTx/>
              <a:buChar char="•"/>
            </a:pPr>
            <a:r>
              <a:rPr lang="en-US" altLang="en-US" dirty="0" smtClean="0">
                <a:latin typeface="Arial" panose="020B0604020202020204" pitchFamily="34" charset="0"/>
              </a:rPr>
              <a:t>  Zoom:  Zoom the chart currently displayed</a:t>
            </a:r>
          </a:p>
          <a:p>
            <a:pPr>
              <a:buFontTx/>
              <a:buChar char="•"/>
            </a:pPr>
            <a:r>
              <a:rPr lang="en-US" altLang="en-US" dirty="0" smtClean="0">
                <a:latin typeface="Arial" panose="020B0604020202020204" pitchFamily="34" charset="0"/>
              </a:rPr>
              <a:t>  Sophisticated alarms:  </a:t>
            </a:r>
            <a:r>
              <a:rPr lang="en-US" altLang="en-US" dirty="0" smtClean="0">
                <a:latin typeface="Arial" panose="020B0604020202020204" pitchFamily="34" charset="0"/>
                <a:cs typeface="Times New Roman" panose="02020603050405020304" pitchFamily="18" charset="0"/>
              </a:rPr>
              <a:t>Map screen shows danger areas and the waypoint with alarm set to isolate hazards.</a:t>
            </a:r>
          </a:p>
          <a:p>
            <a:pPr>
              <a:buFontTx/>
              <a:buChar char="•"/>
            </a:pPr>
            <a:r>
              <a:rPr lang="en-US" altLang="en-US" dirty="0" smtClean="0">
                <a:latin typeface="Arial" panose="020B0604020202020204" pitchFamily="34" charset="0"/>
                <a:cs typeface="Times New Roman" panose="02020603050405020304" pitchFamily="18" charset="0"/>
              </a:rPr>
              <a:t>  AIS interface</a:t>
            </a: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550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39</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a:t>
            </a:r>
            <a:r>
              <a:rPr lang="en-US" altLang="en-US" b="1" dirty="0" smtClean="0">
                <a:latin typeface="Arial" panose="020B0604020202020204" pitchFamily="34" charset="0"/>
              </a:rPr>
              <a:t>Raster charts </a:t>
            </a:r>
            <a:r>
              <a:rPr lang="en-US" altLang="en-US" dirty="0" smtClean="0">
                <a:latin typeface="Arial" panose="020B0604020202020204" pitchFamily="34" charset="0"/>
              </a:rPr>
              <a:t>have the advantage of being error free by being an actual copy of s/w used to print that chart.  Zooming in and out looks like using a magnifying glass.</a:t>
            </a:r>
          </a:p>
          <a:p>
            <a:pPr>
              <a:buFontTx/>
              <a:buChar char="•"/>
            </a:pPr>
            <a:r>
              <a:rPr lang="en-US" altLang="en-US" dirty="0" smtClean="0">
                <a:latin typeface="Arial" panose="020B0604020202020204" pitchFamily="34" charset="0"/>
              </a:rPr>
              <a:t>  </a:t>
            </a:r>
            <a:r>
              <a:rPr lang="en-US" altLang="en-US" b="1" dirty="0" smtClean="0">
                <a:latin typeface="Arial" panose="020B0604020202020204" pitchFamily="34" charset="0"/>
              </a:rPr>
              <a:t>Vector charts </a:t>
            </a:r>
            <a:r>
              <a:rPr lang="en-US" altLang="en-US" dirty="0" smtClean="0">
                <a:latin typeface="Arial" panose="020B0604020202020204" pitchFamily="34" charset="0"/>
              </a:rPr>
              <a:t>accurately extract the shore outline taken from the Raster file.  However, the detail information is created by the cartographer which can be good or bad.  When zooming in or out, the cartographer can add or alter beneficial detail information.  Very expensive GPS units are always vector because a lot of resources are used to make the “friendly” custom charts</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585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40</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Steering with map screen is fine for marks that are miles apart.  You can stare at the screen for 10-20 seconds with no risk.</a:t>
            </a:r>
          </a:p>
          <a:p>
            <a:pPr>
              <a:buFontTx/>
              <a:buChar char="•"/>
            </a:pPr>
            <a:r>
              <a:rPr lang="en-US" altLang="en-US" dirty="0" smtClean="0">
                <a:latin typeface="Arial" panose="020B0604020202020204" pitchFamily="34" charset="0"/>
              </a:rPr>
              <a:t>  Steering in a crowded channel surrounded with many marks close together requires concentration on the helm.   A 10 second view of a screen in a crowded area is dangerous. </a:t>
            </a:r>
          </a:p>
          <a:p>
            <a:pPr>
              <a:buFontTx/>
              <a:buChar char="•"/>
            </a:pPr>
            <a:r>
              <a:rPr lang="en-US" altLang="en-US" dirty="0" smtClean="0">
                <a:latin typeface="Arial" panose="020B0604020202020204" pitchFamily="34" charset="0"/>
              </a:rPr>
              <a:t>  The chart on the GPS map screen is less accurate than the GPS position.  This is taken from http://www.nauticalcharts.noaa.gov/nsd/DGPSchart.html   </a:t>
            </a:r>
          </a:p>
          <a:p>
            <a:pPr lvl="1"/>
            <a:r>
              <a:rPr lang="en-US" altLang="en-US" sz="1000" b="1" dirty="0" smtClean="0">
                <a:latin typeface="Arial" panose="020B0604020202020204" pitchFamily="34" charset="0"/>
              </a:rPr>
              <a:t>Chart Accuracy</a:t>
            </a:r>
            <a:r>
              <a:rPr lang="en-US" altLang="en-US" sz="1000" dirty="0" smtClean="0">
                <a:latin typeface="Arial" panose="020B0604020202020204" pitchFamily="34" charset="0"/>
              </a:rPr>
              <a:t/>
            </a:r>
            <a:br>
              <a:rPr lang="en-US" altLang="en-US" sz="1000" dirty="0" smtClean="0">
                <a:latin typeface="Arial" panose="020B0604020202020204" pitchFamily="34" charset="0"/>
              </a:rPr>
            </a:br>
            <a:r>
              <a:rPr lang="en-US" altLang="en-US" sz="1000" dirty="0" smtClean="0">
                <a:latin typeface="Arial" panose="020B0604020202020204" pitchFamily="34" charset="0"/>
              </a:rPr>
              <a:t>For the </a:t>
            </a:r>
            <a:r>
              <a:rPr lang="en-US" altLang="en-US" sz="1000" dirty="0" err="1" smtClean="0">
                <a:latin typeface="Arial" panose="020B0604020202020204" pitchFamily="34" charset="0"/>
              </a:rPr>
              <a:t>chartmaker</a:t>
            </a:r>
            <a:r>
              <a:rPr lang="en-US" altLang="en-US" sz="1000" dirty="0" smtClean="0">
                <a:latin typeface="Arial" panose="020B0604020202020204" pitchFamily="34" charset="0"/>
              </a:rPr>
              <a:t>, the accuracy of the final product must take into account the limitations manifested by the chart user’s acuity of vision, lithographic processes and plotting techniques, and the symbolization of features (e.g., line widths).</a:t>
            </a:r>
            <a:br>
              <a:rPr lang="en-US" altLang="en-US" sz="1000" dirty="0" smtClean="0">
                <a:latin typeface="Arial" panose="020B0604020202020204" pitchFamily="34" charset="0"/>
              </a:rPr>
            </a:br>
            <a:r>
              <a:rPr lang="en-US" altLang="en-US" sz="1000" dirty="0" smtClean="0">
                <a:latin typeface="Arial" panose="020B0604020202020204" pitchFamily="34" charset="0"/>
              </a:rPr>
              <a:t/>
            </a:r>
            <a:br>
              <a:rPr lang="en-US" altLang="en-US" sz="1000" dirty="0" smtClean="0">
                <a:latin typeface="Arial" panose="020B0604020202020204" pitchFamily="34" charset="0"/>
              </a:rPr>
            </a:br>
            <a:r>
              <a:rPr lang="en-US" altLang="en-US" sz="1000" dirty="0" smtClean="0">
                <a:latin typeface="Arial" panose="020B0604020202020204" pitchFamily="34" charset="0"/>
              </a:rPr>
              <a:t>The accuracy of a nautical chart is also dependent upon the accuracy with which its underlying data was collected and plotted on the final drawings and manuscripts used to print the finished chart. NOAA has specified accuracy standards at each step in the data collection and chart production process.</a:t>
            </a:r>
            <a:br>
              <a:rPr lang="en-US" altLang="en-US" sz="1000" dirty="0" smtClean="0">
                <a:latin typeface="Arial" panose="020B0604020202020204" pitchFamily="34" charset="0"/>
              </a:rPr>
            </a:br>
            <a:r>
              <a:rPr lang="en-US" altLang="en-US" sz="1000" dirty="0" smtClean="0">
                <a:latin typeface="Arial" panose="020B0604020202020204" pitchFamily="34" charset="0"/>
              </a:rPr>
              <a:t/>
            </a:r>
            <a:br>
              <a:rPr lang="en-US" altLang="en-US" sz="1000" dirty="0" smtClean="0">
                <a:latin typeface="Arial" panose="020B0604020202020204" pitchFamily="34" charset="0"/>
              </a:rPr>
            </a:br>
            <a:r>
              <a:rPr lang="en-US" altLang="en-US" sz="1000" b="1" dirty="0" smtClean="0">
                <a:latin typeface="Arial" panose="020B0604020202020204" pitchFamily="34" charset="0"/>
              </a:rPr>
              <a:t>Specified Chart Accuracy</a:t>
            </a:r>
            <a:r>
              <a:rPr lang="en-US" altLang="en-US" sz="1000" dirty="0" smtClean="0">
                <a:latin typeface="Arial" panose="020B0604020202020204" pitchFamily="34" charset="0"/>
              </a:rPr>
              <a:t/>
            </a:r>
            <a:br>
              <a:rPr lang="en-US" altLang="en-US" sz="1000" dirty="0" smtClean="0">
                <a:latin typeface="Arial" panose="020B0604020202020204" pitchFamily="34" charset="0"/>
              </a:rPr>
            </a:br>
            <a:r>
              <a:rPr lang="en-US" altLang="en-US" sz="1000" dirty="0" smtClean="0">
                <a:latin typeface="Arial" panose="020B0604020202020204" pitchFamily="34" charset="0"/>
              </a:rPr>
              <a:t>NOAA has specified the accuracy for its nautical charts in terms of the accuracy with which features are plotted on the chart from their original surveyed position. </a:t>
            </a:r>
            <a:r>
              <a:rPr lang="en-US" altLang="en-US" sz="1000" u="sng" dirty="0" smtClean="0">
                <a:latin typeface="Arial" panose="020B0604020202020204" pitchFamily="34" charset="0"/>
              </a:rPr>
              <a:t>The plotting positional accuracy of most features is approximately 1mm at chart scale. To put this into perspective, at 1:20,000 scale 1mm is 20 meters and at 1:80,000 scale 1mm is 80 meters</a:t>
            </a:r>
            <a:r>
              <a:rPr lang="en-US" altLang="en-US" sz="1000" dirty="0" smtClean="0">
                <a:latin typeface="Arial" panose="020B0604020202020204" pitchFamily="34" charset="0"/>
              </a:rPr>
              <a:t>.</a:t>
            </a: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
            </a:r>
            <a:br>
              <a:rPr lang="en-US" altLang="en-US" dirty="0" smtClean="0">
                <a:latin typeface="Arial" panose="020B0604020202020204" pitchFamily="34" charset="0"/>
              </a:rPr>
            </a:br>
            <a:endParaRPr lang="en-US" altLang="en-US" dirty="0" smtClean="0">
              <a:latin typeface="Arial" panose="020B0604020202020204" pitchFamily="34" charset="0"/>
            </a:endParaRPr>
          </a:p>
          <a:p>
            <a:pPr>
              <a:buFontTx/>
              <a:buChar char="•"/>
            </a:pPr>
            <a:endParaRPr lang="en-US" altLang="en-US" dirty="0" smtClean="0">
              <a:latin typeface="Arial" panose="020B0604020202020204" pitchFamily="34" charset="0"/>
            </a:endParaRPr>
          </a:p>
          <a:p>
            <a:pPr>
              <a:buFontTx/>
              <a:buChar char="•"/>
            </a:pPr>
            <a:endParaRPr lang="en-US" altLang="en-US" dirty="0" smtClean="0">
              <a:latin typeface="Arial" panose="020B0604020202020204" pitchFamily="34" charset="0"/>
            </a:endParaRP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821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41</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smtClean="0">
                <a:latin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216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42</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latin typeface="Arial" panose="020B0604020202020204" pitchFamily="34" charset="0"/>
              </a:rPr>
              <a:t> FREE navigation software can be obtained from these sites (use hyperlinks provided at http://www.nauticalcharts.noaa.gov/mcd/Raster/#software)</a:t>
            </a:r>
          </a:p>
          <a:p>
            <a:endParaRPr lang="en-US" altLang="en-US" dirty="0" smtClean="0">
              <a:latin typeface="Arial" panose="020B0604020202020204" pitchFamily="34" charset="0"/>
            </a:endParaRPr>
          </a:p>
          <a:p>
            <a:r>
              <a:rPr lang="en-US" altLang="en-US" dirty="0" smtClean="0">
                <a:latin typeface="Arial" panose="020B0604020202020204" pitchFamily="34" charset="0"/>
              </a:rPr>
              <a:t>   •  </a:t>
            </a:r>
            <a:r>
              <a:rPr lang="en-US" altLang="en-US" dirty="0" smtClean="0">
                <a:solidFill>
                  <a:schemeClr val="tx2"/>
                </a:solidFill>
                <a:latin typeface="Arial" panose="020B0604020202020204" pitchFamily="34" charset="0"/>
              </a:rPr>
              <a:t> </a:t>
            </a:r>
            <a:r>
              <a:rPr lang="en-US" altLang="en-US" dirty="0" smtClean="0">
                <a:solidFill>
                  <a:schemeClr val="tx2"/>
                </a:solidFill>
                <a:latin typeface="Arial" panose="020B0604020202020204" pitchFamily="34" charset="0"/>
                <a:hlinkClick r:id="rId3" tooltip="Rose Point"/>
              </a:rPr>
              <a:t>Rose Point </a:t>
            </a:r>
            <a:endParaRPr lang="en-US" altLang="en-US" dirty="0" smtClean="0">
              <a:solidFill>
                <a:schemeClr val="tx2"/>
              </a:solidFill>
              <a:latin typeface="Arial" panose="020B0604020202020204" pitchFamily="34" charset="0"/>
            </a:endParaRPr>
          </a:p>
          <a:p>
            <a:r>
              <a:rPr lang="en-US" altLang="en-US" dirty="0" smtClean="0">
                <a:solidFill>
                  <a:schemeClr val="tx2"/>
                </a:solidFill>
                <a:latin typeface="Arial" panose="020B0604020202020204" pitchFamily="34" charset="0"/>
              </a:rPr>
              <a:t>   •   </a:t>
            </a:r>
            <a:r>
              <a:rPr lang="en-US" altLang="en-US" dirty="0" smtClean="0">
                <a:solidFill>
                  <a:schemeClr val="tx2"/>
                </a:solidFill>
                <a:latin typeface="Arial" panose="020B0604020202020204" pitchFamily="34" charset="0"/>
                <a:hlinkClick r:id="rId4" tooltip="Global Navigation Software Co"/>
              </a:rPr>
              <a:t>Global Navigation Software Co </a:t>
            </a:r>
            <a:r>
              <a:rPr lang="en-US" altLang="en-US" dirty="0" smtClean="0">
                <a:solidFill>
                  <a:schemeClr val="tx2"/>
                </a:solidFill>
                <a:latin typeface="Arial" panose="020B0604020202020204" pitchFamily="34" charset="0"/>
              </a:rPr>
              <a:t/>
            </a:r>
            <a:br>
              <a:rPr lang="en-US" altLang="en-US" dirty="0" smtClean="0">
                <a:solidFill>
                  <a:schemeClr val="tx2"/>
                </a:solidFill>
                <a:latin typeface="Arial" panose="020B0604020202020204" pitchFamily="34" charset="0"/>
              </a:rPr>
            </a:br>
            <a:r>
              <a:rPr lang="en-US" altLang="en-US" dirty="0" smtClean="0">
                <a:solidFill>
                  <a:schemeClr val="tx2"/>
                </a:solidFill>
                <a:latin typeface="Arial" panose="020B0604020202020204" pitchFamily="34" charset="0"/>
              </a:rPr>
              <a:t>   •   </a:t>
            </a:r>
            <a:r>
              <a:rPr lang="en-US" altLang="en-US" dirty="0" err="1" smtClean="0">
                <a:solidFill>
                  <a:schemeClr val="tx2"/>
                </a:solidFill>
                <a:latin typeface="Arial" panose="020B0604020202020204" pitchFamily="34" charset="0"/>
                <a:hlinkClick r:id="rId5" tooltip="Maptech Raster Chart Software"/>
              </a:rPr>
              <a:t>Maptech</a:t>
            </a:r>
            <a:r>
              <a:rPr lang="en-US" altLang="en-US" dirty="0" smtClean="0">
                <a:solidFill>
                  <a:schemeClr val="tx2"/>
                </a:solidFill>
                <a:latin typeface="Arial" panose="020B0604020202020204" pitchFamily="34" charset="0"/>
                <a:hlinkClick r:id="rId5" tooltip="Maptech Raster Chart Software"/>
              </a:rPr>
              <a:t> Raster Chart Software</a:t>
            </a:r>
            <a:r>
              <a:rPr lang="en-US" altLang="en-US" dirty="0" smtClean="0">
                <a:solidFill>
                  <a:schemeClr val="tx2"/>
                </a:solidFill>
                <a:latin typeface="Arial" panose="020B0604020202020204" pitchFamily="34" charset="0"/>
              </a:rPr>
              <a:t/>
            </a:r>
            <a:br>
              <a:rPr lang="en-US" altLang="en-US" dirty="0" smtClean="0">
                <a:solidFill>
                  <a:schemeClr val="tx2"/>
                </a:solidFill>
                <a:latin typeface="Arial" panose="020B0604020202020204" pitchFamily="34" charset="0"/>
              </a:rPr>
            </a:br>
            <a:r>
              <a:rPr lang="en-US" altLang="en-US" dirty="0" smtClean="0">
                <a:solidFill>
                  <a:schemeClr val="tx2"/>
                </a:solidFill>
                <a:latin typeface="Arial" panose="020B0604020202020204" pitchFamily="34" charset="0"/>
              </a:rPr>
              <a:t>   •   </a:t>
            </a:r>
            <a:r>
              <a:rPr lang="en-US" altLang="en-US" dirty="0" smtClean="0">
                <a:solidFill>
                  <a:schemeClr val="tx2"/>
                </a:solidFill>
                <a:latin typeface="Arial" panose="020B0604020202020204" pitchFamily="34" charset="0"/>
                <a:hlinkClick r:id="rId6" tooltip="The Cap"/>
              </a:rPr>
              <a:t>The CAPN Raster Chart Software</a:t>
            </a:r>
            <a:r>
              <a:rPr lang="en-US" altLang="en-US" dirty="0" smtClean="0">
                <a:solidFill>
                  <a:schemeClr val="tx2"/>
                </a:solidFill>
                <a:latin typeface="Arial" panose="020B0604020202020204" pitchFamily="34" charset="0"/>
              </a:rPr>
              <a:t/>
            </a:r>
            <a:br>
              <a:rPr lang="en-US" altLang="en-US" dirty="0" smtClean="0">
                <a:solidFill>
                  <a:schemeClr val="tx2"/>
                </a:solidFill>
                <a:latin typeface="Arial" panose="020B0604020202020204" pitchFamily="34" charset="0"/>
              </a:rPr>
            </a:br>
            <a:r>
              <a:rPr lang="en-US" altLang="en-US" dirty="0" smtClean="0">
                <a:solidFill>
                  <a:schemeClr val="tx2"/>
                </a:solidFill>
                <a:latin typeface="Arial" panose="020B0604020202020204" pitchFamily="34" charset="0"/>
              </a:rPr>
              <a:t>   •   </a:t>
            </a:r>
            <a:r>
              <a:rPr lang="en-US" altLang="en-US" dirty="0" err="1" smtClean="0">
                <a:solidFill>
                  <a:schemeClr val="tx2"/>
                </a:solidFill>
                <a:latin typeface="Arial" panose="020B0604020202020204" pitchFamily="34" charset="0"/>
                <a:hlinkClick r:id="rId7" tooltip="GPSNavX"/>
              </a:rPr>
              <a:t>GPSNavX</a:t>
            </a:r>
            <a:r>
              <a:rPr lang="en-US" altLang="en-US" dirty="0" smtClean="0">
                <a:solidFill>
                  <a:schemeClr val="tx2"/>
                </a:solidFill>
                <a:latin typeface="Arial" panose="020B0604020202020204" pitchFamily="34" charset="0"/>
                <a:hlinkClick r:id="rId7" tooltip="GPSNavX"/>
              </a:rPr>
              <a:t> </a:t>
            </a:r>
            <a:r>
              <a:rPr lang="en-US" altLang="en-US" dirty="0" smtClean="0">
                <a:solidFill>
                  <a:schemeClr val="tx2"/>
                </a:solidFill>
                <a:latin typeface="Arial" panose="020B0604020202020204" pitchFamily="34" charset="0"/>
              </a:rPr>
              <a:t/>
            </a:r>
            <a:br>
              <a:rPr lang="en-US" altLang="en-US" dirty="0" smtClean="0">
                <a:solidFill>
                  <a:schemeClr val="tx2"/>
                </a:solidFill>
                <a:latin typeface="Arial" panose="020B0604020202020204" pitchFamily="34" charset="0"/>
              </a:rPr>
            </a:br>
            <a:r>
              <a:rPr lang="en-US" altLang="en-US" dirty="0" smtClean="0">
                <a:solidFill>
                  <a:schemeClr val="tx2"/>
                </a:solidFill>
                <a:latin typeface="Arial" panose="020B0604020202020204" pitchFamily="34" charset="0"/>
              </a:rPr>
              <a:t>   •   </a:t>
            </a:r>
            <a:r>
              <a:rPr lang="en-US" altLang="en-US" dirty="0" err="1" smtClean="0">
                <a:solidFill>
                  <a:schemeClr val="tx2"/>
                </a:solidFill>
                <a:latin typeface="Arial" panose="020B0604020202020204" pitchFamily="34" charset="0"/>
                <a:hlinkClick r:id="rId8" tooltip="Fugawi Marine ENC Software"/>
              </a:rPr>
              <a:t>Fugawi</a:t>
            </a:r>
            <a:r>
              <a:rPr lang="en-US" altLang="en-US" dirty="0" smtClean="0">
                <a:solidFill>
                  <a:schemeClr val="tx2"/>
                </a:solidFill>
                <a:latin typeface="Arial" panose="020B0604020202020204" pitchFamily="34" charset="0"/>
                <a:hlinkClick r:id="rId8" tooltip="Fugawi Marine ENC Software"/>
              </a:rPr>
              <a:t> Marine ENC Software</a:t>
            </a:r>
            <a:r>
              <a:rPr lang="en-US" altLang="en-US" dirty="0" smtClean="0">
                <a:solidFill>
                  <a:schemeClr val="tx2"/>
                </a:solidFill>
                <a:latin typeface="Arial" panose="020B0604020202020204" pitchFamily="34" charset="0"/>
              </a:rPr>
              <a:t/>
            </a:r>
            <a:br>
              <a:rPr lang="en-US" altLang="en-US" dirty="0" smtClean="0">
                <a:solidFill>
                  <a:schemeClr val="tx2"/>
                </a:solidFill>
                <a:latin typeface="Arial" panose="020B0604020202020204" pitchFamily="34" charset="0"/>
              </a:rPr>
            </a:br>
            <a:r>
              <a:rPr lang="en-US" altLang="en-US" dirty="0" smtClean="0">
                <a:solidFill>
                  <a:schemeClr val="tx2"/>
                </a:solidFill>
                <a:latin typeface="Arial" panose="020B0604020202020204" pitchFamily="34" charset="0"/>
              </a:rPr>
              <a:t>   •   </a:t>
            </a:r>
            <a:r>
              <a:rPr lang="en-US" altLang="en-US" dirty="0" err="1" smtClean="0">
                <a:solidFill>
                  <a:schemeClr val="tx2"/>
                </a:solidFill>
                <a:latin typeface="Arial" panose="020B0604020202020204" pitchFamily="34" charset="0"/>
                <a:hlinkClick r:id="rId9" tooltip="Caris Easy ENC"/>
              </a:rPr>
              <a:t>Caris</a:t>
            </a:r>
            <a:r>
              <a:rPr lang="en-US" altLang="en-US" dirty="0" smtClean="0">
                <a:solidFill>
                  <a:schemeClr val="tx2"/>
                </a:solidFill>
                <a:latin typeface="Arial" panose="020B0604020202020204" pitchFamily="34" charset="0"/>
                <a:hlinkClick r:id="rId9" tooltip="Caris Easy ENC"/>
              </a:rPr>
              <a:t> Easy ENC</a:t>
            </a:r>
            <a:r>
              <a:rPr lang="en-US" altLang="en-US" dirty="0" smtClean="0">
                <a:solidFill>
                  <a:schemeClr val="tx2"/>
                </a:solidFill>
                <a:latin typeface="Arial" panose="020B0604020202020204" pitchFamily="34" charset="0"/>
              </a:rPr>
              <a:t/>
            </a:r>
            <a:br>
              <a:rPr lang="en-US" altLang="en-US" dirty="0" smtClean="0">
                <a:solidFill>
                  <a:schemeClr val="tx2"/>
                </a:solidFill>
                <a:latin typeface="Arial" panose="020B0604020202020204" pitchFamily="34" charset="0"/>
              </a:rPr>
            </a:br>
            <a:r>
              <a:rPr lang="en-US" altLang="en-US" dirty="0" smtClean="0">
                <a:solidFill>
                  <a:schemeClr val="tx2"/>
                </a:solidFill>
                <a:latin typeface="Arial" panose="020B0604020202020204" pitchFamily="34" charset="0"/>
              </a:rPr>
              <a:t>  •    </a:t>
            </a:r>
            <a:r>
              <a:rPr lang="en-US" altLang="en-US" dirty="0" err="1" smtClean="0">
                <a:solidFill>
                  <a:schemeClr val="tx2"/>
                </a:solidFill>
                <a:latin typeface="Arial" panose="020B0604020202020204" pitchFamily="34" charset="0"/>
                <a:hlinkClick r:id="rId10" tooltip="SeaClear"/>
              </a:rPr>
              <a:t>SeaClear</a:t>
            </a:r>
            <a:r>
              <a:rPr lang="en-US" altLang="en-US" dirty="0" smtClean="0">
                <a:solidFill>
                  <a:schemeClr val="tx2"/>
                </a:solidFill>
                <a:latin typeface="Arial" panose="020B0604020202020204" pitchFamily="34" charset="0"/>
                <a:hlinkClick r:id="rId10" tooltip="SeaClear"/>
              </a:rPr>
              <a:t/>
            </a:r>
            <a:br>
              <a:rPr lang="en-US" altLang="en-US" dirty="0" smtClean="0">
                <a:solidFill>
                  <a:schemeClr val="tx2"/>
                </a:solidFill>
                <a:latin typeface="Arial" panose="020B0604020202020204" pitchFamily="34" charset="0"/>
                <a:hlinkClick r:id="rId10" tooltip="SeaClear"/>
              </a:rPr>
            </a:br>
            <a:r>
              <a:rPr lang="en-US" altLang="en-US" dirty="0" smtClean="0">
                <a:solidFill>
                  <a:schemeClr val="tx2"/>
                </a:solidFill>
                <a:latin typeface="Arial" panose="020B0604020202020204" pitchFamily="34" charset="0"/>
              </a:rPr>
              <a:t>   •   </a:t>
            </a:r>
            <a:r>
              <a:rPr lang="en-US" altLang="en-US" dirty="0" err="1" smtClean="0">
                <a:solidFill>
                  <a:schemeClr val="tx2"/>
                </a:solidFill>
                <a:latin typeface="Arial" panose="020B0604020202020204" pitchFamily="34" charset="0"/>
                <a:hlinkClick r:id="rId11" tooltip="PolarView"/>
              </a:rPr>
              <a:t>PolarView</a:t>
            </a:r>
            <a:r>
              <a:rPr lang="en-US" altLang="en-US" dirty="0" smtClean="0">
                <a:solidFill>
                  <a:schemeClr val="tx2"/>
                </a:solidFill>
                <a:latin typeface="Arial" panose="020B0604020202020204" pitchFamily="34" charset="0"/>
              </a:rPr>
              <a:t/>
            </a:r>
            <a:br>
              <a:rPr lang="en-US" altLang="en-US" dirty="0" smtClean="0">
                <a:solidFill>
                  <a:schemeClr val="tx2"/>
                </a:solidFill>
                <a:latin typeface="Arial" panose="020B0604020202020204" pitchFamily="34" charset="0"/>
              </a:rPr>
            </a:br>
            <a:r>
              <a:rPr lang="en-US" altLang="en-US" dirty="0" smtClean="0">
                <a:solidFill>
                  <a:schemeClr val="tx2"/>
                </a:solidFill>
                <a:latin typeface="Arial" panose="020B0604020202020204" pitchFamily="34" charset="0"/>
              </a:rPr>
              <a:t>   •   </a:t>
            </a:r>
            <a:r>
              <a:rPr lang="en-US" altLang="en-US" dirty="0" smtClean="0">
                <a:solidFill>
                  <a:schemeClr val="tx2"/>
                </a:solidFill>
                <a:latin typeface="Arial" panose="020B0604020202020204" pitchFamily="34" charset="0"/>
                <a:hlinkClick r:id="rId12" tooltip="PolarView"/>
              </a:rPr>
              <a:t>Memory Map</a:t>
            </a:r>
            <a:br>
              <a:rPr lang="en-US" altLang="en-US" dirty="0" smtClean="0">
                <a:solidFill>
                  <a:schemeClr val="tx2"/>
                </a:solidFill>
                <a:latin typeface="Arial" panose="020B0604020202020204" pitchFamily="34" charset="0"/>
                <a:hlinkClick r:id="rId12" tooltip="PolarView"/>
              </a:rPr>
            </a:br>
            <a:r>
              <a:rPr lang="en-US" altLang="en-US" dirty="0" smtClean="0">
                <a:solidFill>
                  <a:schemeClr val="tx2"/>
                </a:solidFill>
                <a:latin typeface="Arial" panose="020B0604020202020204" pitchFamily="34" charset="0"/>
              </a:rPr>
              <a:t>   •   </a:t>
            </a:r>
            <a:r>
              <a:rPr lang="en-US" altLang="en-US" dirty="0" err="1" smtClean="0">
                <a:solidFill>
                  <a:schemeClr val="tx2"/>
                </a:solidFill>
                <a:latin typeface="Arial" panose="020B0604020202020204" pitchFamily="34" charset="0"/>
                <a:hlinkClick r:id="rId13" tooltip="PolarView"/>
              </a:rPr>
              <a:t>Bluewater</a:t>
            </a:r>
            <a:r>
              <a:rPr lang="en-US" altLang="en-US" dirty="0" smtClean="0">
                <a:solidFill>
                  <a:schemeClr val="tx2"/>
                </a:solidFill>
                <a:latin typeface="Arial" panose="020B0604020202020204" pitchFamily="34" charset="0"/>
                <a:hlinkClick r:id="rId13" tooltip="PolarView"/>
              </a:rPr>
              <a:t> Racing</a:t>
            </a:r>
            <a:br>
              <a:rPr lang="en-US" altLang="en-US" dirty="0" smtClean="0">
                <a:solidFill>
                  <a:schemeClr val="tx2"/>
                </a:solidFill>
                <a:latin typeface="Arial" panose="020B0604020202020204" pitchFamily="34" charset="0"/>
                <a:hlinkClick r:id="rId13" tooltip="PolarView"/>
              </a:rPr>
            </a:br>
            <a:endParaRPr lang="en-US" altLang="en-US" dirty="0" smtClean="0">
              <a:solidFill>
                <a:schemeClr val="tx2"/>
              </a:solidFill>
              <a:latin typeface="Arial" panose="020B0604020202020204" pitchFamily="34" charset="0"/>
            </a:endParaRPr>
          </a:p>
          <a:p>
            <a:endParaRPr lang="en-US" altLang="en-US" dirty="0" smtClean="0">
              <a:latin typeface="Arial" panose="020B0604020202020204" pitchFamily="34" charset="0"/>
            </a:endParaRP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56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Screen shot of Coastal Explorer demo program used for the Cruise Exercise.  </a:t>
            </a:r>
          </a:p>
          <a:p>
            <a:pPr>
              <a:buFontTx/>
              <a:buChar char="•"/>
            </a:pPr>
            <a:r>
              <a:rPr lang="en-US" altLang="en-US" smtClean="0">
                <a:latin typeface="Arial" panose="020B0604020202020204" pitchFamily="34" charset="0"/>
              </a:rPr>
              <a:t>  FREE, limited capability programs for raster charts are available from  http://www.nauticalcharts.noaa.gov/mcd/Raster/#software.  </a:t>
            </a:r>
          </a:p>
          <a:p>
            <a:pPr>
              <a:buFontTx/>
              <a:buChar char="•"/>
            </a:pPr>
            <a:r>
              <a:rPr lang="en-US" altLang="en-US" smtClean="0">
                <a:latin typeface="Arial" panose="020B0604020202020204" pitchFamily="34" charset="0"/>
              </a:rPr>
              <a:t>  NOAA charts can be imported to Coastal Explorer.</a:t>
            </a:r>
          </a:p>
          <a:p>
            <a:pPr>
              <a:buFontTx/>
              <a:buChar char="•"/>
            </a:pPr>
            <a:r>
              <a:rPr lang="en-US" altLang="en-US" smtClean="0">
                <a:latin typeface="Arial" panose="020B0604020202020204" pitchFamily="34" charset="0"/>
              </a:rPr>
              <a:t>All charting programs operate differently</a:t>
            </a:r>
          </a:p>
          <a:p>
            <a:pPr>
              <a:buFontTx/>
              <a:buChar char="•"/>
            </a:pPr>
            <a:r>
              <a:rPr lang="en-US" altLang="en-US" smtClean="0">
                <a:latin typeface="Arial" panose="020B0604020202020204" pitchFamily="34" charset="0"/>
              </a:rPr>
              <a:t>Chartplotter GPS partially emulates functions in  charting s/w</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13AA6B-71EB-4421-A59A-43955D6468F0}"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247194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Leg #1 Course is 190M  	3.5 nm</a:t>
            </a:r>
          </a:p>
          <a:p>
            <a:pPr eaLnBrk="1" hangingPunct="1"/>
            <a:r>
              <a:rPr lang="en-US" altLang="en-US" dirty="0" smtClean="0">
                <a:latin typeface="Times New Roman" panose="02020603050405020304" pitchFamily="18" charset="0"/>
              </a:rPr>
              <a:t>Leg #2               082M	4.8 nm</a:t>
            </a:r>
          </a:p>
          <a:p>
            <a:pPr eaLnBrk="1" hangingPunct="1"/>
            <a:r>
              <a:rPr lang="en-US" altLang="en-US" dirty="0" smtClean="0">
                <a:latin typeface="Times New Roman" panose="02020603050405020304" pitchFamily="18" charset="0"/>
              </a:rPr>
              <a:t>Leg #3	      304M	4.9 nm -all rounded</a:t>
            </a:r>
            <a:endParaRPr lang="en-US" altLang="en-US" dirty="0"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BEDDAA-6C77-4E89-855B-70FDE4D1C896}"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3369187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This is an example of a Navigation Log, called a Route Plan in the text, that is generated by the charting software.</a:t>
            </a:r>
          </a:p>
          <a:p>
            <a:pPr>
              <a:buFontTx/>
              <a:buChar char="•"/>
            </a:pPr>
            <a:r>
              <a:rPr lang="en-US" altLang="en-US" smtClean="0">
                <a:latin typeface="Arial" panose="020B0604020202020204" pitchFamily="34" charset="0"/>
              </a:rPr>
              <a:t>  Latitude and longitude expressions:</a:t>
            </a:r>
          </a:p>
          <a:p>
            <a:pPr lvl="1">
              <a:buFont typeface="Wingdings" panose="05000000000000000000" pitchFamily="2" charset="2"/>
              <a:buChar char="Ø"/>
            </a:pPr>
            <a:r>
              <a:rPr lang="en-US" altLang="en-US" smtClean="0">
                <a:latin typeface="Arial" panose="020B0604020202020204" pitchFamily="34" charset="0"/>
              </a:rPr>
              <a:t>  W longitude and S latitude are negative values.</a:t>
            </a:r>
          </a:p>
          <a:p>
            <a:pPr lvl="1">
              <a:buFont typeface="Wingdings" panose="05000000000000000000" pitchFamily="2" charset="2"/>
              <a:buChar char="Ø"/>
            </a:pPr>
            <a:r>
              <a:rPr lang="en-US" altLang="en-US" smtClean="0">
                <a:latin typeface="Arial" panose="020B0604020202020204" pitchFamily="34" charset="0"/>
              </a:rPr>
              <a:t>  E Longitude and N latitude are positive values. </a:t>
            </a:r>
          </a:p>
          <a:p>
            <a:pPr lvl="1">
              <a:buFont typeface="Wingdings" panose="05000000000000000000" pitchFamily="2" charset="2"/>
              <a:buChar char="Ø"/>
            </a:pPr>
            <a:r>
              <a:rPr lang="en-US" altLang="en-US" smtClean="0">
                <a:latin typeface="Arial" panose="020B0604020202020204" pitchFamily="34" charset="0"/>
              </a:rPr>
              <a:t>  Both are shown as whole number degrees and decimal minutes.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AE4DF98-02AB-4C67-A8F0-E41FC492E611}" type="slidenum">
              <a:rPr lang="en-US" altLang="en-US"/>
              <a:pPr eaLnBrk="1" hangingPunct="1">
                <a:spcBef>
                  <a:spcPct val="0"/>
                </a:spcBef>
              </a:pPr>
              <a:t>44</a:t>
            </a:fld>
            <a:endParaRPr lang="en-US" altLang="en-US"/>
          </a:p>
        </p:txBody>
      </p:sp>
    </p:spTree>
    <p:extLst>
      <p:ext uri="{BB962C8B-B14F-4D97-AF65-F5344CB8AC3E}">
        <p14:creationId xmlns:p14="http://schemas.microsoft.com/office/powerpoint/2010/main" val="2673348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Best technique for Creating a long complicated Route</a:t>
            </a:r>
          </a:p>
          <a:p>
            <a:pPr lvl="1">
              <a:buFont typeface="Wingdings" panose="05000000000000000000" pitchFamily="2" charset="2"/>
              <a:buChar char="Ø"/>
            </a:pPr>
            <a:r>
              <a:rPr lang="en-US" altLang="en-US" smtClean="0">
                <a:latin typeface="Arial" panose="020B0604020202020204" pitchFamily="34" charset="0"/>
              </a:rPr>
              <a:t> Click on Route option</a:t>
            </a:r>
          </a:p>
          <a:p>
            <a:pPr lvl="1">
              <a:buFont typeface="Wingdings" panose="05000000000000000000" pitchFamily="2" charset="2"/>
              <a:buChar char="Ø"/>
            </a:pPr>
            <a:r>
              <a:rPr lang="en-US" altLang="en-US" smtClean="0">
                <a:latin typeface="Arial" panose="020B0604020202020204" pitchFamily="34" charset="0"/>
              </a:rPr>
              <a:t>Click on starting waypoint</a:t>
            </a:r>
          </a:p>
          <a:p>
            <a:pPr lvl="1">
              <a:buFont typeface="Wingdings" panose="05000000000000000000" pitchFamily="2" charset="2"/>
              <a:buChar char="Ø"/>
            </a:pPr>
            <a:r>
              <a:rPr lang="en-US" altLang="en-US" smtClean="0">
                <a:latin typeface="Arial" panose="020B0604020202020204" pitchFamily="34" charset="0"/>
              </a:rPr>
              <a:t>Click on destination waypoint</a:t>
            </a:r>
          </a:p>
        </p:txBody>
      </p:sp>
    </p:spTree>
    <p:extLst>
      <p:ext uri="{BB962C8B-B14F-4D97-AF65-F5344CB8AC3E}">
        <p14:creationId xmlns:p14="http://schemas.microsoft.com/office/powerpoint/2010/main" val="2343194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Typically, using a live demo. of a charting program is too time consuming.  Also, they are all diferent in operation. Suggest using the following screens to step through the process.  </a:t>
            </a:r>
          </a:p>
          <a:p>
            <a:pPr>
              <a:buFontTx/>
              <a:buChar char="•"/>
            </a:pPr>
            <a:r>
              <a:rPr lang="en-US" altLang="en-US" smtClean="0">
                <a:latin typeface="Arial" panose="020B0604020202020204" pitchFamily="34" charset="0"/>
              </a:rPr>
              <a:t>  Cursor to the start point and click.</a:t>
            </a:r>
          </a:p>
          <a:p>
            <a:pPr>
              <a:buFontTx/>
              <a:buChar char="•"/>
            </a:pPr>
            <a:r>
              <a:rPr lang="en-US" altLang="en-US" smtClean="0">
                <a:latin typeface="Arial" panose="020B0604020202020204" pitchFamily="34" charset="0"/>
              </a:rPr>
              <a:t>  Cursor to the first intermediate waypoint and click.</a:t>
            </a:r>
          </a:p>
          <a:p>
            <a:pPr>
              <a:buFontTx/>
              <a:buChar char="•"/>
            </a:pPr>
            <a:r>
              <a:rPr lang="en-US" altLang="en-US" smtClean="0">
                <a:latin typeface="Arial" panose="020B0604020202020204" pitchFamily="34" charset="0"/>
              </a:rPr>
              <a:t>  Cursor to destination waypoint and click</a:t>
            </a:r>
          </a:p>
        </p:txBody>
      </p:sp>
    </p:spTree>
    <p:extLst>
      <p:ext uri="{BB962C8B-B14F-4D97-AF65-F5344CB8AC3E}">
        <p14:creationId xmlns:p14="http://schemas.microsoft.com/office/powerpoint/2010/main" val="1476332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YOU HAVE COMPLETED A TWO LEG ROUTE---  It’s the same process to  create a 20 leg route</a:t>
            </a:r>
          </a:p>
        </p:txBody>
      </p:sp>
    </p:spTree>
    <p:extLst>
      <p:ext uri="{BB962C8B-B14F-4D97-AF65-F5344CB8AC3E}">
        <p14:creationId xmlns:p14="http://schemas.microsoft.com/office/powerpoint/2010/main" val="4053058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Click on option to add a “waypoint within a leg.”</a:t>
            </a:r>
          </a:p>
          <a:p>
            <a:pPr>
              <a:buFontTx/>
              <a:buChar char="•"/>
            </a:pPr>
            <a:r>
              <a:rPr lang="en-US" altLang="en-US" smtClean="0">
                <a:latin typeface="Arial" panose="020B0604020202020204" pitchFamily="34" charset="0"/>
              </a:rPr>
              <a:t>  The waypoint is added to the middle of the leg and moved to the desired location.</a:t>
            </a:r>
          </a:p>
          <a:p>
            <a:r>
              <a:rPr lang="en-US" altLang="en-US" smtClean="0">
                <a:latin typeface="Arial" panose="020B0604020202020204" pitchFamily="34" charset="0"/>
              </a:rPr>
              <a:t> </a:t>
            </a:r>
          </a:p>
        </p:txBody>
      </p:sp>
    </p:spTree>
    <p:extLst>
      <p:ext uri="{BB962C8B-B14F-4D97-AF65-F5344CB8AC3E}">
        <p14:creationId xmlns:p14="http://schemas.microsoft.com/office/powerpoint/2010/main" val="1653363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t>
            </a:r>
          </a:p>
        </p:txBody>
      </p:sp>
    </p:spTree>
    <p:extLst>
      <p:ext uri="{BB962C8B-B14F-4D97-AF65-F5344CB8AC3E}">
        <p14:creationId xmlns:p14="http://schemas.microsoft.com/office/powerpoint/2010/main" val="2613373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Choose the naming waypoint feature and name the destination of this route.</a:t>
            </a:r>
          </a:p>
          <a:p>
            <a:pPr>
              <a:buFontTx/>
              <a:buChar char="•"/>
            </a:pPr>
            <a:r>
              <a:rPr lang="en-US" altLang="en-US" smtClean="0">
                <a:latin typeface="Arial" panose="020B0604020202020204" pitchFamily="34" charset="0"/>
              </a:rPr>
              <a:t>The chartplotter GPS will offer a similar feature to create a route</a:t>
            </a:r>
          </a:p>
        </p:txBody>
      </p:sp>
    </p:spTree>
    <p:extLst>
      <p:ext uri="{BB962C8B-B14F-4D97-AF65-F5344CB8AC3E}">
        <p14:creationId xmlns:p14="http://schemas.microsoft.com/office/powerpoint/2010/main" val="270550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51</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Offset:  In restricted visibility this reduces the chance of a collision. </a:t>
            </a:r>
          </a:p>
          <a:p>
            <a:pPr>
              <a:buFontTx/>
              <a:buChar char="•"/>
            </a:pPr>
            <a:r>
              <a:rPr lang="en-US" altLang="en-US" dirty="0" smtClean="0">
                <a:latin typeface="Arial" panose="020B0604020202020204" pitchFamily="34" charset="0"/>
              </a:rPr>
              <a:t>  Break routes:  Having several shorter routes provides ability to link various routes sequentially to increase flexibility.</a:t>
            </a: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898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3E92ADF-A05C-4E6C-B8E7-CD2DABE9E50C}" type="slidenum">
              <a:rPr lang="en-US" altLang="en-US">
                <a:latin typeface="Times New Roman" panose="02020603050405020304" pitchFamily="18" charset="0"/>
              </a:rPr>
              <a:pPr eaLnBrk="1" hangingPunct="1">
                <a:spcBef>
                  <a:spcPct val="0"/>
                </a:spcBef>
              </a:pPr>
              <a:t>52</a:t>
            </a:fld>
            <a:endParaRPr lang="en-US" altLang="en-US">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buFontTx/>
              <a:buChar char="•"/>
            </a:pPr>
            <a:r>
              <a:rPr lang="en-US" altLang="en-US" smtClean="0">
                <a:latin typeface="Arial" panose="020B0604020202020204" pitchFamily="34" charset="0"/>
              </a:rPr>
              <a:t> Advantages of using PDA</a:t>
            </a:r>
          </a:p>
          <a:p>
            <a:pPr lvl="1" eaLnBrk="1" hangingPunct="1">
              <a:lnSpc>
                <a:spcPct val="90000"/>
              </a:lnSpc>
              <a:buFont typeface="Wingdings" panose="05000000000000000000" pitchFamily="2" charset="2"/>
              <a:buChar char="Ø"/>
            </a:pPr>
            <a:r>
              <a:rPr lang="en-US" altLang="en-US" smtClean="0">
                <a:latin typeface="Arial" panose="020B0604020202020204" pitchFamily="34" charset="0"/>
              </a:rPr>
              <a:t>  Rather inexpensive and quite common</a:t>
            </a:r>
          </a:p>
          <a:p>
            <a:pPr lvl="1" eaLnBrk="1" hangingPunct="1">
              <a:lnSpc>
                <a:spcPct val="90000"/>
              </a:lnSpc>
              <a:buFont typeface="Wingdings" panose="05000000000000000000" pitchFamily="2" charset="2"/>
              <a:buChar char="Ø"/>
            </a:pPr>
            <a:r>
              <a:rPr lang="en-US" altLang="en-US" smtClean="0">
                <a:latin typeface="Arial" panose="020B0604020202020204" pitchFamily="34" charset="0"/>
              </a:rPr>
              <a:t>  Portable and handheld</a:t>
            </a:r>
          </a:p>
          <a:p>
            <a:pPr lvl="1" eaLnBrk="1" hangingPunct="1">
              <a:lnSpc>
                <a:spcPct val="90000"/>
              </a:lnSpc>
              <a:buFont typeface="Wingdings" panose="05000000000000000000" pitchFamily="2" charset="2"/>
              <a:buChar char="Ø"/>
            </a:pPr>
            <a:r>
              <a:rPr lang="en-US" altLang="en-US" smtClean="0">
                <a:latin typeface="Arial" panose="020B0604020202020204" pitchFamily="34" charset="0"/>
              </a:rPr>
              <a:t>  Recent models are waterproof</a:t>
            </a:r>
          </a:p>
          <a:p>
            <a:pPr lvl="1" eaLnBrk="1" hangingPunct="1">
              <a:lnSpc>
                <a:spcPct val="90000"/>
              </a:lnSpc>
              <a:buFont typeface="Wingdings" panose="05000000000000000000" pitchFamily="2" charset="2"/>
              <a:buChar char="Ø"/>
            </a:pPr>
            <a:r>
              <a:rPr lang="en-US" altLang="en-US" smtClean="0">
                <a:latin typeface="Arial" panose="020B0604020202020204" pitchFamily="34" charset="0"/>
              </a:rPr>
              <a:t>  May be able to access internet  </a:t>
            </a:r>
          </a:p>
          <a:p>
            <a:pPr lvl="1" eaLnBrk="1" hangingPunct="1">
              <a:lnSpc>
                <a:spcPct val="90000"/>
              </a:lnSpc>
              <a:buFont typeface="Wingdings" panose="05000000000000000000" pitchFamily="2" charset="2"/>
              <a:buChar char="Ø"/>
            </a:pPr>
            <a:r>
              <a:rPr lang="en-US" altLang="en-US" smtClean="0">
                <a:latin typeface="Arial" panose="020B0604020202020204" pitchFamily="34" charset="0"/>
              </a:rPr>
              <a:t>  General purpose and flexible</a:t>
            </a:r>
          </a:p>
          <a:p>
            <a:pPr lvl="1" eaLnBrk="1" hangingPunct="1">
              <a:lnSpc>
                <a:spcPct val="90000"/>
              </a:lnSpc>
              <a:buFont typeface="Wingdings" panose="05000000000000000000" pitchFamily="2" charset="2"/>
              <a:buChar char="Ø"/>
            </a:pPr>
            <a:endParaRPr lang="en-US" altLang="en-US" smtClean="0">
              <a:latin typeface="Arial" panose="020B0604020202020204" pitchFamily="34" charset="0"/>
            </a:endParaRPr>
          </a:p>
          <a:p>
            <a:pPr eaLnBrk="1" hangingPunct="1">
              <a:lnSpc>
                <a:spcPct val="90000"/>
              </a:lnSpc>
              <a:buFontTx/>
              <a:buChar char="•"/>
            </a:pPr>
            <a:r>
              <a:rPr lang="en-US" altLang="en-US" smtClean="0">
                <a:latin typeface="Arial" panose="020B0604020202020204" pitchFamily="34" charset="0"/>
              </a:rPr>
              <a:t>  Disadvantages  </a:t>
            </a:r>
          </a:p>
          <a:p>
            <a:pPr lvl="1" eaLnBrk="1" hangingPunct="1">
              <a:lnSpc>
                <a:spcPct val="90000"/>
              </a:lnSpc>
              <a:buFont typeface="Wingdings" panose="05000000000000000000" pitchFamily="2" charset="2"/>
              <a:buChar char="Ø"/>
            </a:pPr>
            <a:r>
              <a:rPr lang="en-US" altLang="en-US" smtClean="0">
                <a:latin typeface="Arial" panose="020B0604020202020204" pitchFamily="34" charset="0"/>
              </a:rPr>
              <a:t>  Small size</a:t>
            </a:r>
          </a:p>
          <a:p>
            <a:pPr lvl="1" eaLnBrk="1" hangingPunct="1">
              <a:lnSpc>
                <a:spcPct val="90000"/>
              </a:lnSpc>
              <a:buFont typeface="Wingdings" panose="05000000000000000000" pitchFamily="2" charset="2"/>
              <a:buChar char="Ø"/>
            </a:pPr>
            <a:r>
              <a:rPr lang="en-US" altLang="en-US" smtClean="0">
                <a:latin typeface="Arial" panose="020B0604020202020204" pitchFamily="34" charset="0"/>
              </a:rPr>
              <a:t>  Lack of marinization for the environment</a:t>
            </a:r>
            <a:r>
              <a:rPr lang="en-US" altLang="en-US" b="1" smtClean="0">
                <a:latin typeface="Arial" panose="020B0604020202020204" pitchFamily="34" charset="0"/>
              </a:rPr>
              <a:t> </a:t>
            </a:r>
          </a:p>
          <a:p>
            <a:pPr lvl="1" eaLnBrk="1" hangingPunct="1">
              <a:lnSpc>
                <a:spcPct val="90000"/>
              </a:lnSpc>
              <a:buFont typeface="Wingdings" panose="05000000000000000000" pitchFamily="2" charset="2"/>
              <a:buChar char="Ø"/>
            </a:pPr>
            <a:r>
              <a:rPr lang="en-US" altLang="en-US" b="1" smtClean="0">
                <a:latin typeface="Arial" panose="020B0604020202020204" pitchFamily="34" charset="0"/>
              </a:rPr>
              <a:t>  </a:t>
            </a:r>
            <a:r>
              <a:rPr lang="en-US" altLang="en-US" smtClean="0">
                <a:latin typeface="Arial" panose="020B0604020202020204" pitchFamily="34" charset="0"/>
              </a:rPr>
              <a:t>Subject to power loss</a:t>
            </a:r>
            <a:r>
              <a:rPr lang="en-US" altLang="en-US" b="1" smtClean="0">
                <a:latin typeface="Arial" panose="020B0604020202020204" pitchFamily="34" charset="0"/>
              </a:rPr>
              <a:t> </a:t>
            </a: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738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53</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Char char="•"/>
              <a:tabLst/>
              <a:defRPr/>
            </a:pPr>
            <a:r>
              <a:rPr lang="en-US" altLang="en-US" dirty="0" smtClean="0">
                <a:latin typeface="Arial" panose="020B0604020202020204" pitchFamily="34" charset="0"/>
              </a:rPr>
              <a:t> Discuss homework and expectations for next session.  If time remains, may start the Cruise Exercise in class.</a:t>
            </a:r>
          </a:p>
          <a:p>
            <a:pPr>
              <a:buFontTx/>
              <a:buChar char="•"/>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4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latin typeface="Arial" panose="020B0604020202020204" pitchFamily="34" charset="0"/>
              </a:rPr>
              <a:t>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BEDDAA-6C77-4E89-855B-70FDE4D1C896}"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1799384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54</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smtClean="0">
                <a:latin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2580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55</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smtClean="0">
                <a:latin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232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56</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The “X” are the targets given in slide 17.  </a:t>
            </a:r>
          </a:p>
          <a:p>
            <a:pPr>
              <a:buFontTx/>
              <a:buChar char="•"/>
            </a:pPr>
            <a:r>
              <a:rPr lang="en-US" altLang="en-US" dirty="0" smtClean="0">
                <a:latin typeface="Arial" panose="020B0604020202020204" pitchFamily="34" charset="0"/>
              </a:rPr>
              <a:t>  Vessel’s M heading is shown in red off the bow.  All illustrations start with 045</a:t>
            </a:r>
            <a:r>
              <a:rPr lang="en-US" altLang="en-US" b="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R.</a:t>
            </a:r>
          </a:p>
        </p:txBody>
      </p:sp>
    </p:spTree>
    <p:extLst>
      <p:ext uri="{BB962C8B-B14F-4D97-AF65-F5344CB8AC3E}">
        <p14:creationId xmlns:p14="http://schemas.microsoft.com/office/powerpoint/2010/main" val="926746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57</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dirty="0" smtClean="0">
                <a:latin typeface="Arial" panose="020B0604020202020204" pitchFamily="34" charset="0"/>
              </a:rPr>
              <a:t>  The “X” are the targets given in slide 17.  </a:t>
            </a:r>
          </a:p>
          <a:p>
            <a:pPr>
              <a:buFontTx/>
              <a:buChar char="•"/>
            </a:pPr>
            <a:r>
              <a:rPr lang="en-US" altLang="en-US" dirty="0" smtClean="0">
                <a:latin typeface="Arial" panose="020B0604020202020204" pitchFamily="34" charset="0"/>
              </a:rPr>
              <a:t>  Vessel’s M heading is shown in red off the bow.  All illustrations start with 045</a:t>
            </a:r>
            <a:r>
              <a:rPr lang="en-US" altLang="en-US" b="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R.</a:t>
            </a:r>
          </a:p>
        </p:txBody>
      </p:sp>
    </p:spTree>
    <p:extLst>
      <p:ext uri="{BB962C8B-B14F-4D97-AF65-F5344CB8AC3E}">
        <p14:creationId xmlns:p14="http://schemas.microsoft.com/office/powerpoint/2010/main" val="13119054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58</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smtClean="0">
                <a:latin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1685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59</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smtClean="0">
                <a:latin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971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0C1759-1C87-4F9C-A3AC-3736582A5BA4}" type="slidenum">
              <a:rPr lang="en-US" altLang="en-US">
                <a:latin typeface="Times New Roman" panose="02020603050405020304" pitchFamily="18" charset="0"/>
              </a:rPr>
              <a:pPr eaLnBrk="1" hangingPunct="1">
                <a:spcBef>
                  <a:spcPct val="0"/>
                </a:spcBef>
              </a:pPr>
              <a:t>60</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smtClean="0">
                <a:latin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002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92771AF-C54B-4A87-A6D7-D142A927626D}" type="slidenum">
              <a:rPr lang="en-US" altLang="en-US"/>
              <a:pPr eaLnBrk="1" hangingPunct="1">
                <a:spcBef>
                  <a:spcPct val="0"/>
                </a:spcBef>
              </a:pPr>
              <a:t>61</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2313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There is not a cogent list of labels in the text, but they are given in the Instructor/Student Guides.  These labels are taken from the text and also are shown in Chapman.</a:t>
            </a:r>
          </a:p>
          <a:p>
            <a:pPr>
              <a:buFontTx/>
              <a:buChar char="•"/>
            </a:pPr>
            <a:r>
              <a:rPr lang="en-US" altLang="en-US" smtClean="0">
                <a:latin typeface="Arial" panose="020B0604020202020204" pitchFamily="34" charset="0"/>
              </a:rPr>
              <a:t>  On the DR Plot line:</a:t>
            </a:r>
          </a:p>
          <a:p>
            <a:pPr lvl="1">
              <a:buFont typeface="Wingdings" panose="05000000000000000000" pitchFamily="2" charset="2"/>
              <a:buChar char="Ø"/>
            </a:pPr>
            <a:r>
              <a:rPr lang="en-US" altLang="en-US" smtClean="0">
                <a:latin typeface="Arial" panose="020B0604020202020204" pitchFamily="34" charset="0"/>
              </a:rPr>
              <a:t>  The text uses magnetic courses exclusively, not true.</a:t>
            </a:r>
          </a:p>
          <a:p>
            <a:pPr lvl="1">
              <a:buFont typeface="Wingdings" panose="05000000000000000000" pitchFamily="2" charset="2"/>
              <a:buChar char="Ø"/>
            </a:pPr>
            <a:r>
              <a:rPr lang="en-US" altLang="en-US" smtClean="0">
                <a:latin typeface="Arial" panose="020B0604020202020204" pitchFamily="34" charset="0"/>
              </a:rPr>
              <a:t>  According to Chapman, if the Speed is known (S 10.5), use that, if it is not, use the Distance (D 3.6).  On the computer generated plots that follow, you’ll see the Distance.  In the text (e.g., Fig. 12-6) the author shows the original DR plot with Distance and the new, underway, course with Speed. </a:t>
            </a:r>
          </a:p>
          <a:p>
            <a:pPr lvl="1">
              <a:buFont typeface="Wingdings" panose="05000000000000000000" pitchFamily="2" charset="2"/>
              <a:buChar char="Ø"/>
            </a:pPr>
            <a:r>
              <a:rPr lang="en-US" altLang="en-US" smtClean="0">
                <a:latin typeface="Arial" panose="020B0604020202020204" pitchFamily="34" charset="0"/>
              </a:rPr>
              <a:t>  All bearings in the text are given as magnetic, not true.</a:t>
            </a:r>
          </a:p>
          <a:p>
            <a:endParaRPr lang="en-US" altLang="en-US"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BEDDAA-6C77-4E89-855B-70FDE4D1C896}"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21784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2214EDC-4237-43BC-B879-AEB1B48331A9}"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418450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Here’re the legs labeled.  Next the students will calculate the DR times.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94920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63588" indent="-293688" eaLnBrk="0" hangingPunct="0">
              <a:spcBef>
                <a:spcPct val="30000"/>
              </a:spcBef>
              <a:defRPr sz="1200">
                <a:solidFill>
                  <a:schemeClr val="tx1"/>
                </a:solidFill>
                <a:latin typeface="Arial" panose="020B0604020202020204" pitchFamily="34" charset="0"/>
              </a:defRPr>
            </a:lvl2pPr>
            <a:lvl3pPr marL="1174750" indent="-234950" eaLnBrk="0" hangingPunct="0">
              <a:spcBef>
                <a:spcPct val="30000"/>
              </a:spcBef>
              <a:defRPr sz="1200">
                <a:solidFill>
                  <a:schemeClr val="tx1"/>
                </a:solidFill>
                <a:latin typeface="Arial" panose="020B0604020202020204" pitchFamily="34" charset="0"/>
              </a:defRPr>
            </a:lvl3pPr>
            <a:lvl4pPr marL="1644650" indent="-234950" eaLnBrk="0" hangingPunct="0">
              <a:spcBef>
                <a:spcPct val="30000"/>
              </a:spcBef>
              <a:defRPr sz="1200">
                <a:solidFill>
                  <a:schemeClr val="tx1"/>
                </a:solidFill>
                <a:latin typeface="Arial" panose="020B0604020202020204" pitchFamily="34" charset="0"/>
              </a:defRPr>
            </a:lvl4pPr>
            <a:lvl5pPr marL="2114550" indent="-234950" eaLnBrk="0" hangingPunct="0">
              <a:spcBef>
                <a:spcPct val="30000"/>
              </a:spcBef>
              <a:defRPr sz="1200">
                <a:solidFill>
                  <a:schemeClr val="tx1"/>
                </a:solidFill>
                <a:latin typeface="Arial" panose="020B0604020202020204" pitchFamily="34" charset="0"/>
              </a:defRPr>
            </a:lvl5pPr>
            <a:lvl6pPr marL="2571750" indent="-234950" eaLnBrk="0" fontAlgn="base" hangingPunct="0">
              <a:spcBef>
                <a:spcPct val="30000"/>
              </a:spcBef>
              <a:spcAft>
                <a:spcPct val="0"/>
              </a:spcAft>
              <a:defRPr sz="1200">
                <a:solidFill>
                  <a:schemeClr val="tx1"/>
                </a:solidFill>
                <a:latin typeface="Arial" panose="020B0604020202020204" pitchFamily="34" charset="0"/>
              </a:defRPr>
            </a:lvl6pPr>
            <a:lvl7pPr marL="3028950" indent="-234950" eaLnBrk="0" fontAlgn="base" hangingPunct="0">
              <a:spcBef>
                <a:spcPct val="30000"/>
              </a:spcBef>
              <a:spcAft>
                <a:spcPct val="0"/>
              </a:spcAft>
              <a:defRPr sz="1200">
                <a:solidFill>
                  <a:schemeClr val="tx1"/>
                </a:solidFill>
                <a:latin typeface="Arial" panose="020B0604020202020204" pitchFamily="34" charset="0"/>
              </a:defRPr>
            </a:lvl7pPr>
            <a:lvl8pPr marL="3486150" indent="-234950" eaLnBrk="0" fontAlgn="base" hangingPunct="0">
              <a:spcBef>
                <a:spcPct val="30000"/>
              </a:spcBef>
              <a:spcAft>
                <a:spcPct val="0"/>
              </a:spcAft>
              <a:defRPr sz="1200">
                <a:solidFill>
                  <a:schemeClr val="tx1"/>
                </a:solidFill>
                <a:latin typeface="Arial" panose="020B0604020202020204" pitchFamily="34" charset="0"/>
              </a:defRPr>
            </a:lvl8pPr>
            <a:lvl9pPr marL="3943350" indent="-2349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EDB6023-1752-4E16-AC33-1F78F84A1A83}"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384190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00200" y="76200"/>
            <a:ext cx="7086600" cy="838200"/>
          </a:xfrm>
        </p:spPr>
        <p:txBody>
          <a:bodyPr/>
          <a:lstStyle>
            <a:lvl1pPr algn="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286000" y="914400"/>
            <a:ext cx="6400800" cy="533400"/>
          </a:xfrm>
        </p:spPr>
        <p:txBody>
          <a:bodyPr/>
          <a:lstStyle>
            <a:lvl1pPr marL="0" indent="0" algn="r">
              <a:buFontTx/>
              <a:buNone/>
              <a:defRPr sz="2800">
                <a:solidFill>
                  <a:schemeClr val="tx1"/>
                </a:solidFill>
              </a:defRPr>
            </a:lvl1pPr>
          </a:lstStyle>
          <a:p>
            <a:pPr lvl="0"/>
            <a:r>
              <a:rPr lang="en-US" altLang="en-US" noProof="0" smtClean="0"/>
              <a:t>Click to edit Master subtitle style</a:t>
            </a:r>
          </a:p>
        </p:txBody>
      </p:sp>
      <p:sp>
        <p:nvSpPr>
          <p:cNvPr id="4100" name="Rectangle 4"/>
          <p:cNvSpPr>
            <a:spLocks noGrp="1" noChangeArrowheads="1"/>
          </p:cNvSpPr>
          <p:nvPr>
            <p:ph type="dt" sz="half" idx="2"/>
          </p:nvPr>
        </p:nvSpPr>
        <p:spPr>
          <a:xfrm>
            <a:off x="457200" y="6324600"/>
            <a:ext cx="2133600" cy="457200"/>
          </a:xfrm>
        </p:spPr>
        <p:txBody>
          <a:bodyPr/>
          <a:lstStyle>
            <a:lvl1pPr>
              <a:defRPr>
                <a:solidFill>
                  <a:srgbClr val="FFFFFF"/>
                </a:solidFill>
              </a:defRPr>
            </a:lvl1pPr>
          </a:lstStyle>
          <a:p>
            <a:r>
              <a:rPr lang="en-US" dirty="0" smtClean="0"/>
              <a:t>1/20/2014</a:t>
            </a:r>
            <a:endParaRPr lang="en-US" dirty="0"/>
          </a:p>
        </p:txBody>
      </p:sp>
      <p:sp>
        <p:nvSpPr>
          <p:cNvPr id="4101" name="Rectangle 5"/>
          <p:cNvSpPr>
            <a:spLocks noGrp="1" noChangeArrowheads="1"/>
          </p:cNvSpPr>
          <p:nvPr>
            <p:ph type="ftr" sz="quarter" idx="3"/>
          </p:nvPr>
        </p:nvSpPr>
        <p:spPr>
          <a:xfrm>
            <a:off x="3124200" y="6324600"/>
            <a:ext cx="2895600" cy="457200"/>
          </a:xfrm>
        </p:spPr>
        <p:txBody>
          <a:bodyPr/>
          <a:lstStyle>
            <a:lvl1pPr>
              <a:defRPr>
                <a:solidFill>
                  <a:srgbClr val="FFFFFF"/>
                </a:solidFill>
              </a:defRPr>
            </a:lvl1pPr>
          </a:lstStyle>
          <a:p>
            <a:pPr>
              <a:defRPr/>
            </a:pPr>
            <a:r>
              <a:rPr lang="en-US" dirty="0" smtClean="0"/>
              <a:t>WNChpt01_060110.ppt</a:t>
            </a:r>
            <a:endParaRPr lang="en-US" dirty="0"/>
          </a:p>
        </p:txBody>
      </p:sp>
      <p:sp>
        <p:nvSpPr>
          <p:cNvPr id="4102" name="Rectangle 6"/>
          <p:cNvSpPr>
            <a:spLocks noGrp="1" noChangeArrowheads="1"/>
          </p:cNvSpPr>
          <p:nvPr>
            <p:ph type="sldNum" sz="quarter" idx="4"/>
          </p:nvPr>
        </p:nvSpPr>
        <p:spPr>
          <a:xfrm>
            <a:off x="6553200" y="6324600"/>
            <a:ext cx="2133600" cy="457200"/>
          </a:xfrm>
        </p:spPr>
        <p:txBody>
          <a:bodyPr/>
          <a:lstStyle>
            <a:lvl1pPr>
              <a:defRPr>
                <a:solidFill>
                  <a:srgbClr val="FFFFFF"/>
                </a:solidFill>
              </a:defRPr>
            </a:lvl1pPr>
          </a:lstStyle>
          <a:p>
            <a:pPr>
              <a:defRPr/>
            </a:pPr>
            <a:fld id="{0DBB175E-4A73-4AE1-9D10-71CEF0A466FC}" type="slidenum">
              <a:rPr lang="en-US" smtClean="0"/>
              <a:pPr>
                <a:defRPr/>
              </a:pPr>
              <a:t>‹#›</a:t>
            </a:fld>
            <a:endParaRPr lang="en-US" dirty="0"/>
          </a:p>
        </p:txBody>
      </p:sp>
      <p:sp>
        <p:nvSpPr>
          <p:cNvPr id="7" name="Rectangle 6"/>
          <p:cNvSpPr/>
          <p:nvPr userDrawn="1"/>
        </p:nvSpPr>
        <p:spPr>
          <a:xfrm>
            <a:off x="1600200" y="6627813"/>
            <a:ext cx="2971800" cy="230832"/>
          </a:xfrm>
          <a:prstGeom prst="rect">
            <a:avLst/>
          </a:prstGeom>
        </p:spPr>
        <p:txBody>
          <a:bodyPr>
            <a:spAutoFit/>
          </a:bodyPr>
          <a:lstStyle/>
          <a:p>
            <a:pPr>
              <a:defRPr/>
            </a:pPr>
            <a:r>
              <a:rPr lang="en-US" sz="900">
                <a:latin typeface="Tahoma" panose="020B0604030504040204" pitchFamily="34" charset="0"/>
              </a:rPr>
              <a:t>Copyright </a:t>
            </a:r>
            <a:r>
              <a:rPr lang="en-US" sz="900" smtClean="0">
                <a:latin typeface="Tahoma" panose="020B0604030504040204" pitchFamily="34" charset="0"/>
              </a:rPr>
              <a:t>2014 </a:t>
            </a:r>
            <a:r>
              <a:rPr lang="en-US" sz="900" dirty="0">
                <a:latin typeface="Tahoma" panose="020B0604030504040204" pitchFamily="34" charset="0"/>
              </a:rPr>
              <a:t>Coast Guard Auxiliary Association, Inc.</a:t>
            </a:r>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4193847642"/>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901536360"/>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p:txBody>
          <a:bodyPr/>
          <a:lstStyle>
            <a:lvl1pPr>
              <a:defRPr/>
            </a:lvl1pPr>
          </a:lstStyle>
          <a:p>
            <a:fld id="{330F49B1-0D91-4670-B0A5-0395974B810D}" type="slidenum">
              <a:rPr lang="en-US" altLang="en-US"/>
              <a:pPr/>
              <a:t>‹#›</a:t>
            </a:fld>
            <a:endParaRPr lang="en-US" altLang="en-US"/>
          </a:p>
        </p:txBody>
      </p:sp>
      <p:sp>
        <p:nvSpPr>
          <p:cNvPr id="5" name="Footer Placeholder 4"/>
          <p:cNvSpPr>
            <a:spLocks noGrp="1"/>
          </p:cNvSpPr>
          <p:nvPr>
            <p:ph type="ftr" sz="quarter" idx="11"/>
          </p:nvPr>
        </p:nvSpPr>
        <p:spPr>
          <a:xfrm>
            <a:off x="0" y="6629400"/>
            <a:ext cx="1524000" cy="228600"/>
          </a:xfrm>
          <a:prstGeom prst="rect">
            <a:avLst/>
          </a:prstGeom>
        </p:spPr>
        <p:txBody>
          <a:bodyPr/>
          <a:lstStyle>
            <a:lvl1pPr>
              <a:defRPr lang="en-US" sz="900" kern="1200">
                <a:solidFill>
                  <a:schemeClr val="tx1"/>
                </a:solidFill>
                <a:latin typeface="Arial" charset="0"/>
                <a:ea typeface="+mn-ea"/>
                <a:cs typeface="Times New Roman" pitchFamily="18" charset="0"/>
              </a:defRPr>
            </a:lvl1pPr>
          </a:lstStyle>
          <a:p>
            <a:pPr>
              <a:defRPr/>
            </a:pPr>
            <a:r>
              <a:t>WNChpt01_060110.ppt</a:t>
            </a:r>
          </a:p>
        </p:txBody>
      </p:sp>
    </p:spTree>
    <p:extLst>
      <p:ext uri="{BB962C8B-B14F-4D97-AF65-F5344CB8AC3E}">
        <p14:creationId xmlns:p14="http://schemas.microsoft.com/office/powerpoint/2010/main" val="152524107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p:txBody>
          <a:bodyPr/>
          <a:lstStyle>
            <a:lvl1pPr>
              <a:defRPr/>
            </a:lvl1pPr>
          </a:lstStyle>
          <a:p>
            <a:fld id="{330F49B1-0D91-4670-B0A5-0395974B810D}" type="slidenum">
              <a:rPr lang="en-US" altLang="en-US"/>
              <a:pPr/>
              <a:t>‹#›</a:t>
            </a:fld>
            <a:endParaRPr lang="en-US" altLang="en-US"/>
          </a:p>
        </p:txBody>
      </p:sp>
      <p:sp>
        <p:nvSpPr>
          <p:cNvPr id="5" name="Footer Placeholder 4"/>
          <p:cNvSpPr>
            <a:spLocks noGrp="1"/>
          </p:cNvSpPr>
          <p:nvPr>
            <p:ph type="ftr" sz="quarter" idx="11"/>
          </p:nvPr>
        </p:nvSpPr>
        <p:spPr>
          <a:xfrm>
            <a:off x="0" y="6629400"/>
            <a:ext cx="1524000" cy="228600"/>
          </a:xfrm>
          <a:prstGeom prst="rect">
            <a:avLst/>
          </a:prstGeom>
        </p:spPr>
        <p:txBody>
          <a:bodyPr/>
          <a:lstStyle>
            <a:lvl1pPr>
              <a:defRPr lang="en-US" sz="900" kern="1200">
                <a:solidFill>
                  <a:schemeClr val="tx1"/>
                </a:solidFill>
                <a:latin typeface="Arial" charset="0"/>
                <a:ea typeface="+mn-ea"/>
                <a:cs typeface="Times New Roman" pitchFamily="18" charset="0"/>
              </a:defRPr>
            </a:lvl1pPr>
          </a:lstStyle>
          <a:p>
            <a:pPr>
              <a:defRPr/>
            </a:pPr>
            <a:r>
              <a:t>WNChpt01_060110.ppt</a:t>
            </a:r>
          </a:p>
        </p:txBody>
      </p:sp>
    </p:spTree>
    <p:extLst>
      <p:ext uri="{BB962C8B-B14F-4D97-AF65-F5344CB8AC3E}">
        <p14:creationId xmlns:p14="http://schemas.microsoft.com/office/powerpoint/2010/main" val="150004156"/>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p:txBody>
          <a:bodyPr/>
          <a:lstStyle>
            <a:lvl1pPr>
              <a:defRPr/>
            </a:lvl1pPr>
          </a:lstStyle>
          <a:p>
            <a:fld id="{330F49B1-0D91-4670-B0A5-0395974B810D}" type="slidenum">
              <a:rPr lang="en-US" altLang="en-US"/>
              <a:pPr/>
              <a:t>‹#›</a:t>
            </a:fld>
            <a:endParaRPr lang="en-US" altLang="en-US"/>
          </a:p>
        </p:txBody>
      </p:sp>
      <p:sp>
        <p:nvSpPr>
          <p:cNvPr id="5" name="Footer Placeholder 4"/>
          <p:cNvSpPr>
            <a:spLocks noGrp="1"/>
          </p:cNvSpPr>
          <p:nvPr>
            <p:ph type="ftr" sz="quarter" idx="11"/>
          </p:nvPr>
        </p:nvSpPr>
        <p:spPr>
          <a:xfrm>
            <a:off x="0" y="6629400"/>
            <a:ext cx="1524000" cy="228600"/>
          </a:xfrm>
          <a:prstGeom prst="rect">
            <a:avLst/>
          </a:prstGeom>
        </p:spPr>
        <p:txBody>
          <a:bodyPr/>
          <a:lstStyle>
            <a:lvl1pPr>
              <a:defRPr lang="en-US" sz="900" kern="1200">
                <a:solidFill>
                  <a:schemeClr val="tx1"/>
                </a:solidFill>
                <a:latin typeface="Arial" charset="0"/>
                <a:ea typeface="+mn-ea"/>
                <a:cs typeface="Times New Roman" pitchFamily="18" charset="0"/>
              </a:defRPr>
            </a:lvl1pPr>
          </a:lstStyle>
          <a:p>
            <a:pPr>
              <a:defRPr/>
            </a:pPr>
            <a:r>
              <a:t>WNChpt01_060110.ppt</a:t>
            </a:r>
          </a:p>
        </p:txBody>
      </p:sp>
    </p:spTree>
    <p:extLst>
      <p:ext uri="{BB962C8B-B14F-4D97-AF65-F5344CB8AC3E}">
        <p14:creationId xmlns:p14="http://schemas.microsoft.com/office/powerpoint/2010/main" val="828843849"/>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p:txBody>
          <a:bodyPr/>
          <a:lstStyle>
            <a:lvl1pPr>
              <a:defRPr/>
            </a:lvl1pPr>
          </a:lstStyle>
          <a:p>
            <a:fld id="{330F49B1-0D91-4670-B0A5-0395974B810D}" type="slidenum">
              <a:rPr lang="en-US" altLang="en-US"/>
              <a:pPr/>
              <a:t>‹#›</a:t>
            </a:fld>
            <a:endParaRPr lang="en-US" altLang="en-US"/>
          </a:p>
        </p:txBody>
      </p:sp>
      <p:sp>
        <p:nvSpPr>
          <p:cNvPr id="5" name="Footer Placeholder 4"/>
          <p:cNvSpPr>
            <a:spLocks noGrp="1"/>
          </p:cNvSpPr>
          <p:nvPr>
            <p:ph type="ftr" sz="quarter" idx="11"/>
          </p:nvPr>
        </p:nvSpPr>
        <p:spPr>
          <a:xfrm>
            <a:off x="0" y="6629400"/>
            <a:ext cx="1524000" cy="228600"/>
          </a:xfrm>
          <a:prstGeom prst="rect">
            <a:avLst/>
          </a:prstGeom>
        </p:spPr>
        <p:txBody>
          <a:bodyPr/>
          <a:lstStyle>
            <a:lvl1pPr>
              <a:defRPr lang="en-US" sz="900" kern="1200">
                <a:solidFill>
                  <a:schemeClr val="tx1"/>
                </a:solidFill>
                <a:latin typeface="Arial" charset="0"/>
                <a:ea typeface="+mn-ea"/>
                <a:cs typeface="Times New Roman" pitchFamily="18" charset="0"/>
              </a:defRPr>
            </a:lvl1pPr>
          </a:lstStyle>
          <a:p>
            <a:pPr>
              <a:defRPr/>
            </a:pPr>
            <a:r>
              <a:t>WNChpt01_060110.ppt</a:t>
            </a:r>
          </a:p>
        </p:txBody>
      </p:sp>
    </p:spTree>
    <p:extLst>
      <p:ext uri="{BB962C8B-B14F-4D97-AF65-F5344CB8AC3E}">
        <p14:creationId xmlns:p14="http://schemas.microsoft.com/office/powerpoint/2010/main" val="2583358442"/>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p:txBody>
          <a:bodyPr/>
          <a:lstStyle>
            <a:lvl1pPr>
              <a:defRPr/>
            </a:lvl1pPr>
          </a:lstStyle>
          <a:p>
            <a:fld id="{330F49B1-0D91-4670-B0A5-0395974B810D}" type="slidenum">
              <a:rPr lang="en-US" altLang="en-US"/>
              <a:pPr/>
              <a:t>‹#›</a:t>
            </a:fld>
            <a:endParaRPr lang="en-US" altLang="en-US"/>
          </a:p>
        </p:txBody>
      </p:sp>
      <p:sp>
        <p:nvSpPr>
          <p:cNvPr id="5" name="Footer Placeholder 4"/>
          <p:cNvSpPr>
            <a:spLocks noGrp="1"/>
          </p:cNvSpPr>
          <p:nvPr>
            <p:ph type="ftr" sz="quarter" idx="11"/>
          </p:nvPr>
        </p:nvSpPr>
        <p:spPr>
          <a:xfrm>
            <a:off x="0" y="6629400"/>
            <a:ext cx="1524000" cy="228600"/>
          </a:xfrm>
          <a:prstGeom prst="rect">
            <a:avLst/>
          </a:prstGeom>
        </p:spPr>
        <p:txBody>
          <a:bodyPr/>
          <a:lstStyle>
            <a:lvl1pPr>
              <a:defRPr lang="en-US" sz="900" kern="1200">
                <a:solidFill>
                  <a:schemeClr val="tx1"/>
                </a:solidFill>
                <a:latin typeface="Arial" charset="0"/>
                <a:ea typeface="+mn-ea"/>
                <a:cs typeface="Times New Roman" pitchFamily="18" charset="0"/>
              </a:defRPr>
            </a:lvl1pPr>
          </a:lstStyle>
          <a:p>
            <a:pPr>
              <a:defRPr/>
            </a:pPr>
            <a:r>
              <a:t>WNChpt01_060110.ppt</a:t>
            </a:r>
          </a:p>
        </p:txBody>
      </p:sp>
    </p:spTree>
    <p:extLst>
      <p:ext uri="{BB962C8B-B14F-4D97-AF65-F5344CB8AC3E}">
        <p14:creationId xmlns:p14="http://schemas.microsoft.com/office/powerpoint/2010/main" val="2914504706"/>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p:txBody>
          <a:bodyPr/>
          <a:lstStyle>
            <a:lvl1pPr>
              <a:defRPr/>
            </a:lvl1pPr>
          </a:lstStyle>
          <a:p>
            <a:fld id="{330F49B1-0D91-4670-B0A5-0395974B810D}" type="slidenum">
              <a:rPr lang="en-US" altLang="en-US"/>
              <a:pPr/>
              <a:t>‹#›</a:t>
            </a:fld>
            <a:endParaRPr lang="en-US" altLang="en-US"/>
          </a:p>
        </p:txBody>
      </p:sp>
      <p:sp>
        <p:nvSpPr>
          <p:cNvPr id="5" name="Footer Placeholder 4"/>
          <p:cNvSpPr>
            <a:spLocks noGrp="1"/>
          </p:cNvSpPr>
          <p:nvPr>
            <p:ph type="ftr" sz="quarter" idx="11"/>
          </p:nvPr>
        </p:nvSpPr>
        <p:spPr>
          <a:xfrm>
            <a:off x="0" y="6629400"/>
            <a:ext cx="1524000" cy="228600"/>
          </a:xfrm>
          <a:prstGeom prst="rect">
            <a:avLst/>
          </a:prstGeom>
        </p:spPr>
        <p:txBody>
          <a:bodyPr/>
          <a:lstStyle>
            <a:lvl1pPr>
              <a:defRPr lang="en-US" sz="900" kern="1200">
                <a:solidFill>
                  <a:schemeClr val="tx1"/>
                </a:solidFill>
                <a:latin typeface="Arial" charset="0"/>
                <a:ea typeface="+mn-ea"/>
                <a:cs typeface="Times New Roman" pitchFamily="18" charset="0"/>
              </a:defRPr>
            </a:lvl1pPr>
          </a:lstStyle>
          <a:p>
            <a:pPr>
              <a:defRPr/>
            </a:pPr>
            <a:r>
              <a:t>WNChpt01_060110.ppt</a:t>
            </a:r>
          </a:p>
        </p:txBody>
      </p:sp>
    </p:spTree>
    <p:extLst>
      <p:ext uri="{BB962C8B-B14F-4D97-AF65-F5344CB8AC3E}">
        <p14:creationId xmlns:p14="http://schemas.microsoft.com/office/powerpoint/2010/main" val="3822109527"/>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p:txBody>
          <a:bodyPr/>
          <a:lstStyle>
            <a:lvl1pPr>
              <a:defRPr/>
            </a:lvl1pPr>
          </a:lstStyle>
          <a:p>
            <a:fld id="{330F49B1-0D91-4670-B0A5-0395974B810D}" type="slidenum">
              <a:rPr lang="en-US" altLang="en-US"/>
              <a:pPr/>
              <a:t>‹#›</a:t>
            </a:fld>
            <a:endParaRPr lang="en-US" altLang="en-US"/>
          </a:p>
        </p:txBody>
      </p:sp>
      <p:sp>
        <p:nvSpPr>
          <p:cNvPr id="5" name="Footer Placeholder 4"/>
          <p:cNvSpPr>
            <a:spLocks noGrp="1"/>
          </p:cNvSpPr>
          <p:nvPr>
            <p:ph type="ftr" sz="quarter" idx="11"/>
          </p:nvPr>
        </p:nvSpPr>
        <p:spPr>
          <a:xfrm>
            <a:off x="0" y="6629400"/>
            <a:ext cx="1524000" cy="228600"/>
          </a:xfrm>
          <a:prstGeom prst="rect">
            <a:avLst/>
          </a:prstGeom>
        </p:spPr>
        <p:txBody>
          <a:bodyPr/>
          <a:lstStyle>
            <a:lvl1pPr>
              <a:defRPr lang="en-US" sz="900" kern="1200">
                <a:solidFill>
                  <a:schemeClr val="tx1"/>
                </a:solidFill>
                <a:latin typeface="Arial" charset="0"/>
                <a:ea typeface="+mn-ea"/>
                <a:cs typeface="Times New Roman" pitchFamily="18" charset="0"/>
              </a:defRPr>
            </a:lvl1pPr>
          </a:lstStyle>
          <a:p>
            <a:pPr>
              <a:defRPr/>
            </a:pPr>
            <a:r>
              <a:t>WNChpt01_060110.ppt</a:t>
            </a:r>
          </a:p>
        </p:txBody>
      </p:sp>
    </p:spTree>
    <p:extLst>
      <p:ext uri="{BB962C8B-B14F-4D97-AF65-F5344CB8AC3E}">
        <p14:creationId xmlns:p14="http://schemas.microsoft.com/office/powerpoint/2010/main" val="215352282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p:txBody>
          <a:bodyPr/>
          <a:lstStyle>
            <a:lvl1pPr>
              <a:defRPr/>
            </a:lvl1pPr>
          </a:lstStyle>
          <a:p>
            <a:fld id="{330F49B1-0D91-4670-B0A5-0395974B810D}" type="slidenum">
              <a:rPr lang="en-US" altLang="en-US"/>
              <a:pPr/>
              <a:t>‹#›</a:t>
            </a:fld>
            <a:endParaRPr lang="en-US" altLang="en-US"/>
          </a:p>
        </p:txBody>
      </p:sp>
      <p:sp>
        <p:nvSpPr>
          <p:cNvPr id="5" name="Footer Placeholder 4"/>
          <p:cNvSpPr>
            <a:spLocks noGrp="1"/>
          </p:cNvSpPr>
          <p:nvPr>
            <p:ph type="ftr" sz="quarter" idx="11"/>
          </p:nvPr>
        </p:nvSpPr>
        <p:spPr>
          <a:xfrm>
            <a:off x="0" y="6629400"/>
            <a:ext cx="1524000" cy="228600"/>
          </a:xfrm>
          <a:prstGeom prst="rect">
            <a:avLst/>
          </a:prstGeom>
        </p:spPr>
        <p:txBody>
          <a:bodyPr/>
          <a:lstStyle>
            <a:lvl1pPr>
              <a:defRPr lang="en-US" sz="900" kern="1200">
                <a:solidFill>
                  <a:schemeClr val="tx1"/>
                </a:solidFill>
                <a:latin typeface="Arial" charset="0"/>
                <a:ea typeface="+mn-ea"/>
                <a:cs typeface="Times New Roman" pitchFamily="18" charset="0"/>
              </a:defRPr>
            </a:lvl1pPr>
          </a:lstStyle>
          <a:p>
            <a:pPr>
              <a:defRPr/>
            </a:pPr>
            <a:r>
              <a:t>WNChpt01_060110.ppt</a:t>
            </a:r>
          </a:p>
        </p:txBody>
      </p:sp>
    </p:spTree>
    <p:extLst>
      <p:ext uri="{BB962C8B-B14F-4D97-AF65-F5344CB8AC3E}">
        <p14:creationId xmlns:p14="http://schemas.microsoft.com/office/powerpoint/2010/main" val="329949499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558D07-E699-471E-8926-A94D59D9BC15}" type="slidenum">
              <a:rPr lang="en-US" smtClean="0"/>
              <a:pPr>
                <a:defRPr/>
              </a:pPr>
              <a:t>‹#›</a:t>
            </a:fld>
            <a:endParaRPr lang="en-US" dirty="0"/>
          </a:p>
        </p:txBody>
      </p:sp>
    </p:spTree>
    <p:extLst>
      <p:ext uri="{BB962C8B-B14F-4D97-AF65-F5344CB8AC3E}">
        <p14:creationId xmlns:p14="http://schemas.microsoft.com/office/powerpoint/2010/main" val="4211238876"/>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p:txBody>
          <a:bodyPr/>
          <a:lstStyle>
            <a:lvl1pPr>
              <a:defRPr/>
            </a:lvl1pPr>
          </a:lstStyle>
          <a:p>
            <a:fld id="{330F49B1-0D91-4670-B0A5-0395974B810D}" type="slidenum">
              <a:rPr lang="en-US" altLang="en-US"/>
              <a:pPr/>
              <a:t>‹#›</a:t>
            </a:fld>
            <a:endParaRPr lang="en-US" altLang="en-US"/>
          </a:p>
        </p:txBody>
      </p:sp>
      <p:sp>
        <p:nvSpPr>
          <p:cNvPr id="5" name="Footer Placeholder 4"/>
          <p:cNvSpPr>
            <a:spLocks noGrp="1"/>
          </p:cNvSpPr>
          <p:nvPr>
            <p:ph type="ftr" sz="quarter" idx="11"/>
          </p:nvPr>
        </p:nvSpPr>
        <p:spPr>
          <a:xfrm>
            <a:off x="0" y="6629400"/>
            <a:ext cx="1524000" cy="228600"/>
          </a:xfrm>
          <a:prstGeom prst="rect">
            <a:avLst/>
          </a:prstGeom>
        </p:spPr>
        <p:txBody>
          <a:bodyPr/>
          <a:lstStyle>
            <a:lvl1pPr>
              <a:defRPr lang="en-US" sz="900" kern="1200">
                <a:solidFill>
                  <a:schemeClr val="tx1"/>
                </a:solidFill>
                <a:latin typeface="Arial" charset="0"/>
                <a:ea typeface="+mn-ea"/>
                <a:cs typeface="Times New Roman" pitchFamily="18" charset="0"/>
              </a:defRPr>
            </a:lvl1pPr>
          </a:lstStyle>
          <a:p>
            <a:pPr>
              <a:defRPr/>
            </a:pPr>
            <a:r>
              <a:t>WNChpt01_060110.ppt</a:t>
            </a:r>
          </a:p>
        </p:txBody>
      </p:sp>
    </p:spTree>
    <p:extLst>
      <p:ext uri="{BB962C8B-B14F-4D97-AF65-F5344CB8AC3E}">
        <p14:creationId xmlns:p14="http://schemas.microsoft.com/office/powerpoint/2010/main" val="26839669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4">
                    <a:lumMod val="10000"/>
                  </a:schemeClr>
                </a:solidFill>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945484137"/>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3542917815"/>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1/20/2014</a:t>
            </a:r>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789521697"/>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1/20/2014</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8F307174-280D-42B0-B141-C2C551DF0298}" type="slidenum">
              <a:rPr lang="en-US" smtClean="0"/>
              <a:pPr>
                <a:defRPr/>
              </a:pPr>
              <a:t>‹#›</a:t>
            </a:fld>
            <a:endParaRPr lang="en-US" dirty="0"/>
          </a:p>
        </p:txBody>
      </p:sp>
    </p:spTree>
    <p:extLst>
      <p:ext uri="{BB962C8B-B14F-4D97-AF65-F5344CB8AC3E}">
        <p14:creationId xmlns:p14="http://schemas.microsoft.com/office/powerpoint/2010/main" val="2699791050"/>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1/20/2014</a:t>
            </a: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306DCE08-0D3A-4B6B-AB1E-BD535B645D23}" type="slidenum">
              <a:rPr lang="en-US" smtClean="0"/>
              <a:pPr>
                <a:defRPr/>
              </a:pPr>
              <a:t>‹#›</a:t>
            </a:fld>
            <a:endParaRPr lang="en-US" dirty="0"/>
          </a:p>
        </p:txBody>
      </p:sp>
    </p:spTree>
    <p:extLst>
      <p:ext uri="{BB962C8B-B14F-4D97-AF65-F5344CB8AC3E}">
        <p14:creationId xmlns:p14="http://schemas.microsoft.com/office/powerpoint/2010/main" val="2570703305"/>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706853079"/>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810484415"/>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524000"/>
            <a:ext cx="82296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2286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r>
              <a:rPr lang="en-US" smtClean="0"/>
              <a:t> </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r>
              <a:rPr lang="en-US" dirty="0" smtClean="0"/>
              <a:t>WNChpt01_060110.ppt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E3D9B96-7189-4BF2-9A22-C1F88DE99521}" type="slidenum">
              <a:rPr lang="en-US" smtClean="0"/>
              <a:pPr>
                <a:defRPr/>
              </a:pPr>
              <a:t>‹#›</a:t>
            </a:fld>
            <a:endParaRPr lang="en-US" dirty="0"/>
          </a:p>
        </p:txBody>
      </p:sp>
      <p:sp>
        <p:nvSpPr>
          <p:cNvPr id="7" name="Rectangle 6"/>
          <p:cNvSpPr/>
          <p:nvPr userDrawn="1"/>
        </p:nvSpPr>
        <p:spPr>
          <a:xfrm>
            <a:off x="1600200" y="6627813"/>
            <a:ext cx="2971800" cy="230187"/>
          </a:xfrm>
          <a:prstGeom prst="rect">
            <a:avLst/>
          </a:prstGeom>
        </p:spPr>
        <p:txBody>
          <a:bodyPr>
            <a:spAutoFit/>
          </a:bodyPr>
          <a:lstStyle/>
          <a:p>
            <a:pPr>
              <a:defRPr/>
            </a:pPr>
            <a:r>
              <a:rPr lang="en-US" sz="900" dirty="0">
                <a:latin typeface="Tahoma" panose="020B0604030504040204" pitchFamily="34" charset="0"/>
              </a:rPr>
              <a:t>Copyright </a:t>
            </a:r>
            <a:r>
              <a:rPr lang="en-US" sz="900" dirty="0" smtClean="0">
                <a:latin typeface="Tahoma" panose="020B0604030504040204" pitchFamily="34" charset="0"/>
              </a:rPr>
              <a:t>2014 </a:t>
            </a:r>
            <a:r>
              <a:rPr lang="en-US" sz="900" dirty="0">
                <a:latin typeface="Tahoma" panose="020B0604030504040204" pitchFamily="34" charset="0"/>
              </a:rPr>
              <a:t>Coast Guard Auxiliary Association, Inc.</a:t>
            </a:r>
          </a:p>
        </p:txBody>
      </p:sp>
    </p:spTree>
  </p:cSld>
  <p:clrMap bg1="dk2" tx1="lt1" bg2="dk1" tx2="lt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 id="2147484050" r:id="rId19"/>
    <p:sldLayoutId id="2147484051" r:id="rId20"/>
  </p:sldLayoutIdLst>
  <p:transition spd="slow">
    <p:wipe/>
  </p:transition>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914400" y="0"/>
            <a:ext cx="7772400" cy="1470025"/>
          </a:xfrm>
        </p:spPr>
        <p:txBody>
          <a:bodyPr/>
          <a:lstStyle/>
          <a:p>
            <a:pPr eaLnBrk="1" hangingPunct="1">
              <a:defRPr/>
            </a:pPr>
            <a:r>
              <a:rPr lang="en-US" dirty="0"/>
              <a:t>The Weekend Navigator</a:t>
            </a:r>
          </a:p>
        </p:txBody>
      </p:sp>
      <p:sp>
        <p:nvSpPr>
          <p:cNvPr id="2" name="TextBox 1"/>
          <p:cNvSpPr txBox="1"/>
          <p:nvPr/>
        </p:nvSpPr>
        <p:spPr>
          <a:xfrm>
            <a:off x="2057400" y="2667000"/>
            <a:ext cx="60596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4400" b="1">
                <a:solidFill>
                  <a:schemeClr val="tx2"/>
                </a:solidFill>
                <a:effectLst>
                  <a:outerShdw blurRad="38100" dist="38100" dir="2700000" algn="tl">
                    <a:srgbClr val="000000"/>
                  </a:outerShdw>
                </a:effectLst>
                <a:latin typeface="Tahoma" panose="020B0604030504040204" pitchFamily="34" charset="0"/>
                <a:ea typeface="+mj-ea"/>
                <a:cs typeface="+mj-cs"/>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lgn="l"/>
            <a:r>
              <a:rPr lang="en-US" dirty="0"/>
              <a:t>Session 2</a:t>
            </a:r>
          </a:p>
          <a:p>
            <a:pPr algn="l"/>
            <a:r>
              <a:rPr lang="en-US" dirty="0"/>
              <a:t>Pre-voyage Planning</a:t>
            </a:r>
          </a:p>
        </p:txBody>
      </p:sp>
    </p:spTree>
    <p:extLst>
      <p:ext uri="{BB962C8B-B14F-4D97-AF65-F5344CB8AC3E}">
        <p14:creationId xmlns:p14="http://schemas.microsoft.com/office/powerpoint/2010/main" val="120663697"/>
      </p:ext>
    </p:extLst>
  </p:cSld>
  <p:clrMapOvr>
    <a:overrideClrMapping bg1="dk2" tx1="lt1" bg2="dk1"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ECFF033-ACEA-4BAC-A5A5-E71C55C14A3A}" type="slidenum">
              <a:rPr lang="en-US" altLang="en-US" sz="1000">
                <a:latin typeface="Times New Roman" panose="02020603050405020304" pitchFamily="18" charset="0"/>
                <a:cs typeface="Times New Roman" panose="02020603050405020304" pitchFamily="18" charset="0"/>
              </a:rPr>
              <a:pPr eaLnBrk="1" hangingPunct="1">
                <a:spcBef>
                  <a:spcPct val="0"/>
                </a:spcBef>
                <a:buFontTx/>
                <a:buNone/>
              </a:pPr>
              <a:t>10</a:t>
            </a:fld>
            <a:endParaRPr lang="en-US" altLang="en-US" sz="1000">
              <a:latin typeface="Times New Roman" panose="02020603050405020304" pitchFamily="18" charset="0"/>
              <a:cs typeface="Times New Roman" panose="02020603050405020304" pitchFamily="18" charset="0"/>
            </a:endParaRPr>
          </a:p>
        </p:txBody>
      </p:sp>
      <p:sp>
        <p:nvSpPr>
          <p:cNvPr id="81924" name="Rectangle 4"/>
          <p:cNvSpPr>
            <a:spLocks noGrp="1" noChangeArrowheads="1"/>
          </p:cNvSpPr>
          <p:nvPr>
            <p:ph type="body" idx="1"/>
          </p:nvPr>
        </p:nvSpPr>
        <p:spPr>
          <a:xfrm>
            <a:off x="1371600" y="1143000"/>
            <a:ext cx="5181600" cy="4876800"/>
          </a:xfrm>
        </p:spPr>
        <p:txBody>
          <a:bodyPr/>
          <a:lstStyle/>
          <a:p>
            <a:pPr eaLnBrk="1" hangingPunct="1">
              <a:lnSpc>
                <a:spcPct val="75000"/>
              </a:lnSpc>
              <a:buFontTx/>
              <a:buNone/>
            </a:pPr>
            <a:endParaRPr lang="en-US" altLang="en-US" sz="2000" smtClean="0"/>
          </a:p>
          <a:p>
            <a:pPr eaLnBrk="1" hangingPunct="1">
              <a:lnSpc>
                <a:spcPct val="75000"/>
              </a:lnSpc>
              <a:buFontTx/>
              <a:buNone/>
            </a:pPr>
            <a:r>
              <a:rPr lang="en-US" altLang="en-US" sz="2400" smtClean="0">
                <a:solidFill>
                  <a:srgbClr val="FF0000"/>
                </a:solidFill>
              </a:rPr>
              <a:t>T</a:t>
            </a:r>
            <a:r>
              <a:rPr lang="en-US" altLang="en-US" sz="2000" smtClean="0"/>
              <a:t>:  You travel 3.5 nm at 15 kn.  How long did it take?</a:t>
            </a:r>
          </a:p>
          <a:p>
            <a:pPr eaLnBrk="1" hangingPunct="1">
              <a:lnSpc>
                <a:spcPct val="75000"/>
              </a:lnSpc>
              <a:buFontTx/>
              <a:buNone/>
            </a:pPr>
            <a:endParaRPr lang="en-US" altLang="en-US" sz="2000" smtClean="0"/>
          </a:p>
          <a:p>
            <a:pPr eaLnBrk="1" hangingPunct="1">
              <a:lnSpc>
                <a:spcPct val="75000"/>
              </a:lnSpc>
              <a:buFontTx/>
              <a:buNone/>
            </a:pPr>
            <a:r>
              <a:rPr lang="en-US" altLang="en-US" sz="2000" smtClean="0"/>
              <a:t>	60 x 3.5 nm = 210 ÷</a:t>
            </a:r>
            <a:r>
              <a:rPr lang="en-US" altLang="en-US" sz="2000" smtClean="0">
                <a:sym typeface="Bookshelf Symbol 2" pitchFamily="2" charset="2"/>
              </a:rPr>
              <a:t> 15 kn = 14 min</a:t>
            </a:r>
          </a:p>
          <a:p>
            <a:pPr eaLnBrk="1" hangingPunct="1">
              <a:lnSpc>
                <a:spcPct val="75000"/>
              </a:lnSpc>
              <a:buFontTx/>
              <a:buNone/>
            </a:pPr>
            <a:r>
              <a:rPr lang="en-US" altLang="en-US" sz="2000" smtClean="0">
                <a:sym typeface="Bookshelf Symbol 2" pitchFamily="2" charset="2"/>
              </a:rPr>
              <a:t/>
            </a:r>
            <a:br>
              <a:rPr lang="en-US" altLang="en-US" sz="2000" smtClean="0">
                <a:sym typeface="Bookshelf Symbol 2" pitchFamily="2" charset="2"/>
              </a:rPr>
            </a:br>
            <a:endParaRPr lang="en-US" altLang="en-US" sz="2000" smtClean="0">
              <a:sym typeface="Bookshelf Symbol 2" pitchFamily="2" charset="2"/>
            </a:endParaRPr>
          </a:p>
          <a:p>
            <a:pPr eaLnBrk="1" hangingPunct="1">
              <a:lnSpc>
                <a:spcPct val="75000"/>
              </a:lnSpc>
              <a:buFontTx/>
              <a:buNone/>
            </a:pPr>
            <a:r>
              <a:rPr lang="en-US" altLang="en-US" sz="2400" smtClean="0">
                <a:solidFill>
                  <a:srgbClr val="FF0000"/>
                </a:solidFill>
                <a:sym typeface="Bookshelf Symbol 2" pitchFamily="2" charset="2"/>
              </a:rPr>
              <a:t>S</a:t>
            </a:r>
            <a:r>
              <a:rPr lang="en-US" altLang="en-US" sz="2000" smtClean="0">
                <a:sym typeface="Bookshelf Symbol 2" pitchFamily="2" charset="2"/>
              </a:rPr>
              <a:t>:  You travel 3.5 nm in 14 min.  How fast?</a:t>
            </a:r>
          </a:p>
          <a:p>
            <a:pPr eaLnBrk="1" hangingPunct="1">
              <a:lnSpc>
                <a:spcPct val="75000"/>
              </a:lnSpc>
              <a:buFontTx/>
              <a:buNone/>
            </a:pPr>
            <a:r>
              <a:rPr lang="en-US" altLang="en-US" sz="2000" smtClean="0">
                <a:sym typeface="Bookshelf Symbol 2" pitchFamily="2" charset="2"/>
              </a:rPr>
              <a:t> </a:t>
            </a:r>
          </a:p>
          <a:p>
            <a:pPr eaLnBrk="1" hangingPunct="1">
              <a:lnSpc>
                <a:spcPct val="75000"/>
              </a:lnSpc>
              <a:buFontTx/>
              <a:buNone/>
            </a:pPr>
            <a:r>
              <a:rPr lang="en-US" altLang="en-US" sz="2000" smtClean="0">
                <a:sym typeface="Bookshelf Symbol 2" pitchFamily="2" charset="2"/>
              </a:rPr>
              <a:t>	60 x 3.5 nm = 210 </a:t>
            </a:r>
            <a:r>
              <a:rPr lang="en-US" altLang="en-US" sz="2000" smtClean="0"/>
              <a:t>÷</a:t>
            </a:r>
            <a:r>
              <a:rPr lang="en-US" altLang="en-US" sz="2000" smtClean="0">
                <a:sym typeface="Bookshelf Symbol 2" pitchFamily="2" charset="2"/>
              </a:rPr>
              <a:t> 14 min  =  15 kn</a:t>
            </a:r>
          </a:p>
          <a:p>
            <a:pPr eaLnBrk="1" hangingPunct="1">
              <a:lnSpc>
                <a:spcPct val="75000"/>
              </a:lnSpc>
              <a:buFontTx/>
              <a:buNone/>
            </a:pPr>
            <a:endParaRPr lang="en-US" altLang="en-US" sz="3600" smtClean="0"/>
          </a:p>
          <a:p>
            <a:pPr eaLnBrk="1" hangingPunct="1">
              <a:lnSpc>
                <a:spcPct val="75000"/>
              </a:lnSpc>
              <a:buFontTx/>
              <a:buNone/>
            </a:pPr>
            <a:r>
              <a:rPr lang="en-US" altLang="en-US" sz="2400" smtClean="0">
                <a:solidFill>
                  <a:srgbClr val="FF0000"/>
                </a:solidFill>
                <a:sym typeface="Bookshelf Symbol 2" pitchFamily="2" charset="2"/>
              </a:rPr>
              <a:t>D</a:t>
            </a:r>
            <a:r>
              <a:rPr lang="en-US" altLang="en-US" sz="2000" smtClean="0">
                <a:sym typeface="Bookshelf Symbol 2" pitchFamily="2" charset="2"/>
              </a:rPr>
              <a:t>:  You cruise at 15 kn for 14 min.  How far have you moved?</a:t>
            </a:r>
          </a:p>
          <a:p>
            <a:pPr eaLnBrk="1" hangingPunct="1">
              <a:lnSpc>
                <a:spcPct val="75000"/>
              </a:lnSpc>
              <a:buFontTx/>
              <a:buNone/>
            </a:pPr>
            <a:r>
              <a:rPr lang="en-US" altLang="en-US" sz="2000" smtClean="0">
                <a:sym typeface="Bookshelf Symbol 2" pitchFamily="2" charset="2"/>
              </a:rPr>
              <a:t> </a:t>
            </a:r>
          </a:p>
          <a:p>
            <a:pPr eaLnBrk="1" hangingPunct="1">
              <a:lnSpc>
                <a:spcPct val="75000"/>
              </a:lnSpc>
              <a:buFontTx/>
              <a:buNone/>
            </a:pPr>
            <a:r>
              <a:rPr lang="en-US" altLang="en-US" sz="2000" smtClean="0">
                <a:sym typeface="Bookshelf Symbol 2" pitchFamily="2" charset="2"/>
              </a:rPr>
              <a:t>	15 kn x 14 min  = 210 </a:t>
            </a:r>
            <a:r>
              <a:rPr lang="en-US" altLang="en-US" sz="2000" smtClean="0"/>
              <a:t>÷</a:t>
            </a:r>
            <a:r>
              <a:rPr lang="en-US" altLang="en-US" sz="2000" smtClean="0">
                <a:sym typeface="Bookshelf Symbol 2" pitchFamily="2" charset="2"/>
              </a:rPr>
              <a:t> 60 =  3.5 nm</a:t>
            </a:r>
          </a:p>
          <a:p>
            <a:pPr eaLnBrk="1" hangingPunct="1">
              <a:lnSpc>
                <a:spcPct val="75000"/>
              </a:lnSpc>
              <a:buFontTx/>
              <a:buNone/>
            </a:pPr>
            <a:endParaRPr lang="en-US" altLang="en-US" sz="2000" smtClean="0">
              <a:sym typeface="Bookshelf Symbol 2" pitchFamily="2" charset="2"/>
            </a:endParaRPr>
          </a:p>
        </p:txBody>
      </p:sp>
      <p:grpSp>
        <p:nvGrpSpPr>
          <p:cNvPr id="15364" name="Group 13"/>
          <p:cNvGrpSpPr>
            <a:grpSpLocks/>
          </p:cNvGrpSpPr>
          <p:nvPr/>
        </p:nvGrpSpPr>
        <p:grpSpPr bwMode="auto">
          <a:xfrm>
            <a:off x="6400800" y="1752600"/>
            <a:ext cx="2590800" cy="2438400"/>
            <a:chOff x="3256" y="1440"/>
            <a:chExt cx="1880" cy="1872"/>
          </a:xfrm>
        </p:grpSpPr>
        <p:sp>
          <p:nvSpPr>
            <p:cNvPr id="20486" name="Text Box 14"/>
            <p:cNvSpPr txBox="1">
              <a:spLocks noChangeArrowheads="1"/>
            </p:cNvSpPr>
            <p:nvPr/>
          </p:nvSpPr>
          <p:spPr bwMode="auto">
            <a:xfrm>
              <a:off x="3661" y="1745"/>
              <a:ext cx="1031" cy="545"/>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4">
                      <a:lumMod val="10000"/>
                    </a:schemeClr>
                  </a:solidFill>
                  <a:latin typeface="Impact" pitchFamily="34" charset="0"/>
                </a:rPr>
                <a:t>60 x D</a:t>
              </a:r>
            </a:p>
          </p:txBody>
        </p:sp>
        <p:sp>
          <p:nvSpPr>
            <p:cNvPr id="20487" name="Text Box 15"/>
            <p:cNvSpPr txBox="1">
              <a:spLocks noChangeArrowheads="1"/>
            </p:cNvSpPr>
            <p:nvPr/>
          </p:nvSpPr>
          <p:spPr bwMode="auto">
            <a:xfrm>
              <a:off x="3696" y="2536"/>
              <a:ext cx="326" cy="545"/>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4">
                      <a:lumMod val="10000"/>
                    </a:schemeClr>
                  </a:solidFill>
                  <a:latin typeface="Impact" pitchFamily="34" charset="0"/>
                </a:rPr>
                <a:t>S</a:t>
              </a:r>
            </a:p>
          </p:txBody>
        </p:sp>
        <p:sp>
          <p:nvSpPr>
            <p:cNvPr id="20488" name="Text Box 16"/>
            <p:cNvSpPr txBox="1">
              <a:spLocks noChangeArrowheads="1"/>
            </p:cNvSpPr>
            <p:nvPr/>
          </p:nvSpPr>
          <p:spPr bwMode="auto">
            <a:xfrm>
              <a:off x="4416" y="2536"/>
              <a:ext cx="306" cy="545"/>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4">
                      <a:lumMod val="10000"/>
                    </a:schemeClr>
                  </a:solidFill>
                  <a:latin typeface="Impact" pitchFamily="34" charset="0"/>
                </a:rPr>
                <a:t>T</a:t>
              </a:r>
            </a:p>
          </p:txBody>
        </p:sp>
        <p:grpSp>
          <p:nvGrpSpPr>
            <p:cNvPr id="15369" name="Group 17"/>
            <p:cNvGrpSpPr>
              <a:grpSpLocks/>
            </p:cNvGrpSpPr>
            <p:nvPr/>
          </p:nvGrpSpPr>
          <p:grpSpPr bwMode="auto">
            <a:xfrm>
              <a:off x="3256" y="1440"/>
              <a:ext cx="1880" cy="1872"/>
              <a:chOff x="1944" y="2160"/>
              <a:chExt cx="1880" cy="1872"/>
            </a:xfrm>
          </p:grpSpPr>
          <p:sp>
            <p:nvSpPr>
              <p:cNvPr id="81938" name="Oval 18"/>
              <p:cNvSpPr>
                <a:spLocks noChangeArrowheads="1"/>
              </p:cNvSpPr>
              <p:nvPr/>
            </p:nvSpPr>
            <p:spPr bwMode="auto">
              <a:xfrm>
                <a:off x="1944" y="2160"/>
                <a:ext cx="1872" cy="1872"/>
              </a:xfrm>
              <a:prstGeom prst="ellipse">
                <a:avLst/>
              </a:prstGeom>
              <a:noFill/>
              <a:ln w="57150">
                <a:solidFill>
                  <a:schemeClr val="accent4">
                    <a:lumMod val="10000"/>
                  </a:schemeClr>
                </a:solidFill>
                <a:round/>
                <a:headEnd/>
                <a:tailEnd/>
              </a:ln>
              <a:effectLst/>
            </p:spPr>
            <p:txBody>
              <a:bodyPr wrap="none" anchor="ctr">
                <a:spAutoFit/>
              </a:bodyPr>
              <a:lstStyle/>
              <a:p>
                <a:pPr>
                  <a:defRPr/>
                </a:pPr>
                <a:endParaRPr lang="en-US">
                  <a:effectLst>
                    <a:outerShdw blurRad="38100" dist="38100" dir="2700000" algn="tl">
                      <a:srgbClr val="000000">
                        <a:alpha val="43137"/>
                      </a:srgbClr>
                    </a:outerShdw>
                  </a:effectLst>
                </a:endParaRPr>
              </a:p>
            </p:txBody>
          </p:sp>
          <p:sp>
            <p:nvSpPr>
              <p:cNvPr id="81939" name="Line 19"/>
              <p:cNvSpPr>
                <a:spLocks noChangeShapeType="1"/>
              </p:cNvSpPr>
              <p:nvPr/>
            </p:nvSpPr>
            <p:spPr bwMode="auto">
              <a:xfrm>
                <a:off x="1952" y="3080"/>
                <a:ext cx="1872" cy="0"/>
              </a:xfrm>
              <a:prstGeom prst="line">
                <a:avLst/>
              </a:prstGeom>
              <a:noFill/>
              <a:ln w="57150">
                <a:solidFill>
                  <a:schemeClr val="accent4">
                    <a:lumMod val="10000"/>
                  </a:schemeClr>
                </a:solid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81940" name="Line 20"/>
              <p:cNvSpPr>
                <a:spLocks noChangeShapeType="1"/>
              </p:cNvSpPr>
              <p:nvPr/>
            </p:nvSpPr>
            <p:spPr bwMode="auto">
              <a:xfrm>
                <a:off x="2881" y="3070"/>
                <a:ext cx="0" cy="962"/>
              </a:xfrm>
              <a:prstGeom prst="line">
                <a:avLst/>
              </a:prstGeom>
              <a:noFill/>
              <a:ln w="57150">
                <a:solidFill>
                  <a:schemeClr val="accent4">
                    <a:lumMod val="10000"/>
                  </a:schemeClr>
                </a:solid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grpSp>
      </p:grpSp>
      <p:sp>
        <p:nvSpPr>
          <p:cNvPr id="15365" name="Rectangle 18"/>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cs typeface="Tahoma" panose="020B0604030504040204" pitchFamily="34" charset="0"/>
              </a:rPr>
              <a:t/>
            </a:r>
            <a:br>
              <a:rPr lang="en-US" dirty="0">
                <a:cs typeface="Tahoma" panose="020B0604030504040204" pitchFamily="34" charset="0"/>
              </a:rPr>
            </a:br>
            <a:r>
              <a:rPr lang="en-US" dirty="0">
                <a:cs typeface="Tahoma" panose="020B0604030504040204" pitchFamily="34" charset="0"/>
              </a:rPr>
              <a:t>“Sixty D Street” </a:t>
            </a:r>
            <a:br>
              <a:rPr lang="en-US" dirty="0">
                <a:cs typeface="Tahoma" panose="020B0604030504040204" pitchFamily="34" charset="0"/>
              </a:rPr>
            </a:br>
            <a:endParaRPr lang="en-US" dirty="0">
              <a:cs typeface="Tahoma" panose="020B0604030504040204" pitchFamily="34" charset="0"/>
            </a:endParaRPr>
          </a:p>
        </p:txBody>
      </p:sp>
    </p:spTree>
    <p:extLst>
      <p:ext uri="{BB962C8B-B14F-4D97-AF65-F5344CB8AC3E}">
        <p14:creationId xmlns:p14="http://schemas.microsoft.com/office/powerpoint/2010/main" val="4135148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2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2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24">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24">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7A7512D-3905-4E01-84A4-B6EE361E34A2}"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11</a:t>
            </a:fld>
            <a:endParaRPr lang="en-US" altLang="en-US" sz="1000">
              <a:latin typeface="Comic Sans MS" panose="030F0702030302020204" pitchFamily="66" charset="0"/>
              <a:cs typeface="Times New Roman" panose="02020603050405020304" pitchFamily="18" charset="0"/>
            </a:endParaRPr>
          </a:p>
        </p:txBody>
      </p:sp>
      <p:sp>
        <p:nvSpPr>
          <p:cNvPr id="16387" name="Content Placeholder 4"/>
          <p:cNvSpPr>
            <a:spLocks noGrp="1"/>
          </p:cNvSpPr>
          <p:nvPr>
            <p:ph idx="1"/>
          </p:nvPr>
        </p:nvSpPr>
        <p:spPr>
          <a:xfrm>
            <a:off x="685800" y="1627188"/>
            <a:ext cx="7772400" cy="4114800"/>
          </a:xfrm>
        </p:spPr>
        <p:txBody>
          <a:bodyPr/>
          <a:lstStyle/>
          <a:p>
            <a:pPr>
              <a:defRPr/>
            </a:pPr>
            <a:r>
              <a:rPr lang="en-US" dirty="0" smtClean="0">
                <a:solidFill>
                  <a:schemeClr val="accent4">
                    <a:lumMod val="10000"/>
                  </a:schemeClr>
                </a:solidFill>
                <a:latin typeface="Arial" charset="0"/>
                <a:cs typeface="Arial" charset="0"/>
              </a:rPr>
              <a:t>Calculate the projected arrival times to the waypoints </a:t>
            </a:r>
            <a:r>
              <a:rPr lang="en-US" sz="2400" dirty="0" smtClean="0">
                <a:solidFill>
                  <a:schemeClr val="accent4">
                    <a:lumMod val="10000"/>
                  </a:schemeClr>
                </a:solidFill>
                <a:latin typeface="Arial" charset="0"/>
                <a:cs typeface="Arial" charset="0"/>
              </a:rPr>
              <a:t>(WPT)</a:t>
            </a:r>
            <a:r>
              <a:rPr lang="en-US" sz="2400" b="0" dirty="0" smtClean="0">
                <a:solidFill>
                  <a:schemeClr val="accent4">
                    <a:lumMod val="10000"/>
                  </a:schemeClr>
                </a:solidFill>
                <a:latin typeface="Arial" charset="0"/>
                <a:cs typeface="Arial" charset="0"/>
              </a:rPr>
              <a:t>:</a:t>
            </a:r>
          </a:p>
          <a:p>
            <a:pPr lvl="1">
              <a:defRPr/>
            </a:pPr>
            <a:r>
              <a:rPr lang="en-US" dirty="0" smtClean="0">
                <a:solidFill>
                  <a:schemeClr val="accent4">
                    <a:lumMod val="10000"/>
                  </a:schemeClr>
                </a:solidFill>
                <a:latin typeface="Arial" charset="0"/>
                <a:cs typeface="Arial" charset="0"/>
              </a:rPr>
              <a:t>You will slacken speed momentarily as you pass over the </a:t>
            </a:r>
            <a:r>
              <a:rPr lang="en-US" sz="2400" dirty="0" smtClean="0">
                <a:solidFill>
                  <a:schemeClr val="accent4">
                    <a:lumMod val="10000"/>
                  </a:schemeClr>
                </a:solidFill>
                <a:latin typeface="Arial" charset="0"/>
                <a:cs typeface="Arial" charset="0"/>
              </a:rPr>
              <a:t>WPT</a:t>
            </a:r>
            <a:r>
              <a:rPr lang="en-US" dirty="0" smtClean="0">
                <a:solidFill>
                  <a:schemeClr val="accent4">
                    <a:lumMod val="10000"/>
                  </a:schemeClr>
                </a:solidFill>
                <a:latin typeface="Arial" charset="0"/>
                <a:cs typeface="Arial" charset="0"/>
              </a:rPr>
              <a:t> and check your fish-finder for activity, but won’t actually stop.</a:t>
            </a:r>
          </a:p>
          <a:p>
            <a:pPr lvl="1">
              <a:defRPr/>
            </a:pPr>
            <a:r>
              <a:rPr lang="en-US" dirty="0" smtClean="0">
                <a:solidFill>
                  <a:schemeClr val="accent4">
                    <a:lumMod val="10000"/>
                  </a:schemeClr>
                </a:solidFill>
                <a:latin typeface="Arial" charset="0"/>
                <a:cs typeface="Arial" charset="0"/>
              </a:rPr>
              <a:t>You intend to maintain 15 </a:t>
            </a:r>
            <a:r>
              <a:rPr lang="en-US" dirty="0" err="1" smtClean="0">
                <a:solidFill>
                  <a:schemeClr val="accent4">
                    <a:lumMod val="10000"/>
                  </a:schemeClr>
                </a:solidFill>
                <a:latin typeface="Arial" charset="0"/>
                <a:cs typeface="Arial" charset="0"/>
              </a:rPr>
              <a:t>kn</a:t>
            </a:r>
            <a:r>
              <a:rPr lang="en-US" dirty="0" smtClean="0">
                <a:solidFill>
                  <a:schemeClr val="accent4">
                    <a:lumMod val="10000"/>
                  </a:schemeClr>
                </a:solidFill>
                <a:latin typeface="Arial" charset="0"/>
                <a:cs typeface="Arial" charset="0"/>
              </a:rPr>
              <a:t> to each waypoint </a:t>
            </a:r>
          </a:p>
          <a:p>
            <a:pPr lvl="1">
              <a:defRPr/>
            </a:pPr>
            <a:r>
              <a:rPr lang="en-US" dirty="0" smtClean="0">
                <a:solidFill>
                  <a:schemeClr val="accent4">
                    <a:lumMod val="10000"/>
                  </a:schemeClr>
                </a:solidFill>
                <a:latin typeface="Arial" charset="0"/>
                <a:cs typeface="Arial" charset="0"/>
              </a:rPr>
              <a:t>Plot your arrival time at each </a:t>
            </a:r>
            <a:r>
              <a:rPr lang="en-US" sz="2400" dirty="0" smtClean="0">
                <a:solidFill>
                  <a:schemeClr val="accent4">
                    <a:lumMod val="10000"/>
                  </a:schemeClr>
                </a:solidFill>
                <a:latin typeface="Arial" charset="0"/>
                <a:cs typeface="Arial" charset="0"/>
              </a:rPr>
              <a:t>WPT</a:t>
            </a:r>
            <a:r>
              <a:rPr lang="en-US" dirty="0" smtClean="0">
                <a:solidFill>
                  <a:schemeClr val="accent4">
                    <a:lumMod val="10000"/>
                  </a:schemeClr>
                </a:solidFill>
                <a:latin typeface="Arial" charset="0"/>
                <a:cs typeface="Arial" charset="0"/>
              </a:rPr>
              <a:t> as a DR position using labels like these:</a:t>
            </a:r>
          </a:p>
        </p:txBody>
      </p:sp>
      <p:sp>
        <p:nvSpPr>
          <p:cNvPr id="16388" name="Rectangle 2"/>
          <p:cNvSpPr>
            <a:spLocks noGrp="1" noChangeArrowheads="1"/>
          </p:cNvSpPr>
          <p:nvPr>
            <p:ph type="title"/>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800" b="0" dirty="0">
                <a:effectLst/>
                <a:cs typeface="Tahoma" panose="020B0604030504040204" pitchFamily="34" charset="0"/>
              </a:rPr>
              <a:t>Class Exercise-DR Plot</a:t>
            </a:r>
          </a:p>
        </p:txBody>
      </p:sp>
      <p:grpSp>
        <p:nvGrpSpPr>
          <p:cNvPr id="16389" name="Group 109"/>
          <p:cNvGrpSpPr>
            <a:grpSpLocks/>
          </p:cNvGrpSpPr>
          <p:nvPr/>
        </p:nvGrpSpPr>
        <p:grpSpPr bwMode="auto">
          <a:xfrm>
            <a:off x="4876800" y="5973763"/>
            <a:ext cx="3303588" cy="579437"/>
            <a:chOff x="480" y="1635"/>
            <a:chExt cx="2081" cy="365"/>
          </a:xfrm>
        </p:grpSpPr>
        <p:sp>
          <p:nvSpPr>
            <p:cNvPr id="21510" name="Text Box 17"/>
            <p:cNvSpPr txBox="1">
              <a:spLocks noChangeArrowheads="1"/>
            </p:cNvSpPr>
            <p:nvPr/>
          </p:nvSpPr>
          <p:spPr bwMode="auto">
            <a:xfrm>
              <a:off x="480" y="1680"/>
              <a:ext cx="884" cy="233"/>
            </a:xfrm>
            <a:prstGeom prst="rect">
              <a:avLst/>
            </a:prstGeom>
            <a:noFill/>
            <a:ln w="50800">
              <a:noFill/>
              <a:miter lim="800000"/>
              <a:headEnd/>
              <a:tailEnd type="none" w="med" len="lg"/>
            </a:ln>
          </p:spPr>
          <p:txBody>
            <a:bodyPr wrap="none">
              <a:spAutoFit/>
            </a:bodyPr>
            <a:lstStyle/>
            <a:p>
              <a:pPr>
                <a:defRPr/>
              </a:pPr>
              <a:r>
                <a:rPr lang="en-US" dirty="0">
                  <a:solidFill>
                    <a:schemeClr val="accent4">
                      <a:lumMod val="10000"/>
                    </a:schemeClr>
                  </a:solidFill>
                  <a:latin typeface="Arial" charset="0"/>
                </a:rPr>
                <a:t>DR Position</a:t>
              </a:r>
              <a:endParaRPr lang="en-US" dirty="0">
                <a:solidFill>
                  <a:schemeClr val="accent4">
                    <a:lumMod val="10000"/>
                  </a:schemeClr>
                </a:solidFill>
              </a:endParaRPr>
            </a:p>
          </p:txBody>
        </p:sp>
        <p:sp>
          <p:nvSpPr>
            <p:cNvPr id="21511" name="Line 19"/>
            <p:cNvSpPr>
              <a:spLocks noChangeShapeType="1"/>
            </p:cNvSpPr>
            <p:nvPr/>
          </p:nvSpPr>
          <p:spPr bwMode="auto">
            <a:xfrm>
              <a:off x="1515" y="1878"/>
              <a:ext cx="961" cy="0"/>
            </a:xfrm>
            <a:prstGeom prst="lin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21512" name="Arc 32"/>
            <p:cNvSpPr>
              <a:spLocks/>
            </p:cNvSpPr>
            <p:nvPr/>
          </p:nvSpPr>
          <p:spPr bwMode="auto">
            <a:xfrm rot="5400000">
              <a:off x="1600" y="1821"/>
              <a:ext cx="124" cy="233"/>
            </a:xfrm>
            <a:custGeom>
              <a:avLst/>
              <a:gdLst>
                <a:gd name="T0" fmla="*/ 0 w 22622"/>
                <a:gd name="T1" fmla="*/ 0 h 43200"/>
                <a:gd name="T2" fmla="*/ 0 w 22622"/>
                <a:gd name="T3" fmla="*/ 0 h 43200"/>
                <a:gd name="T4" fmla="*/ 0 w 22622"/>
                <a:gd name="T5" fmla="*/ 0 h 43200"/>
                <a:gd name="T6" fmla="*/ 0 60000 65536"/>
                <a:gd name="T7" fmla="*/ 0 60000 65536"/>
                <a:gd name="T8" fmla="*/ 0 60000 65536"/>
                <a:gd name="T9" fmla="*/ 0 w 22622"/>
                <a:gd name="T10" fmla="*/ 0 h 43200"/>
                <a:gd name="T11" fmla="*/ 22622 w 22622"/>
                <a:gd name="T12" fmla="*/ 43200 h 43200"/>
              </a:gdLst>
              <a:ahLst/>
              <a:cxnLst>
                <a:cxn ang="T6">
                  <a:pos x="T0" y="T1"/>
                </a:cxn>
                <a:cxn ang="T7">
                  <a:pos x="T2" y="T3"/>
                </a:cxn>
                <a:cxn ang="T8">
                  <a:pos x="T4" y="T5"/>
                </a:cxn>
              </a:cxnLst>
              <a:rect l="T9" t="T10" r="T11" b="T12"/>
              <a:pathLst>
                <a:path w="22622" h="43200" fill="none" extrusionOk="0">
                  <a:moveTo>
                    <a:pt x="1021" y="0"/>
                  </a:moveTo>
                  <a:cubicBezTo>
                    <a:pt x="12951" y="0"/>
                    <a:pt x="22622" y="9670"/>
                    <a:pt x="22622" y="21600"/>
                  </a:cubicBezTo>
                  <a:cubicBezTo>
                    <a:pt x="22622" y="33529"/>
                    <a:pt x="12951" y="43200"/>
                    <a:pt x="1022" y="43200"/>
                  </a:cubicBezTo>
                  <a:cubicBezTo>
                    <a:pt x="681" y="43200"/>
                    <a:pt x="340" y="43191"/>
                    <a:pt x="0" y="43175"/>
                  </a:cubicBezTo>
                </a:path>
                <a:path w="22622" h="43200" stroke="0" extrusionOk="0">
                  <a:moveTo>
                    <a:pt x="1021" y="0"/>
                  </a:moveTo>
                  <a:cubicBezTo>
                    <a:pt x="12951" y="0"/>
                    <a:pt x="22622" y="9670"/>
                    <a:pt x="22622" y="21600"/>
                  </a:cubicBezTo>
                  <a:cubicBezTo>
                    <a:pt x="22622" y="33529"/>
                    <a:pt x="12951" y="43200"/>
                    <a:pt x="1022" y="43200"/>
                  </a:cubicBezTo>
                  <a:cubicBezTo>
                    <a:pt x="681" y="43200"/>
                    <a:pt x="340" y="43191"/>
                    <a:pt x="0" y="43175"/>
                  </a:cubicBezTo>
                  <a:lnTo>
                    <a:pt x="1022" y="21600"/>
                  </a:lnTo>
                  <a:close/>
                </a:path>
              </a:pathLst>
            </a:cu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21513" name="Oval 33"/>
            <p:cNvSpPr>
              <a:spLocks noChangeArrowheads="1"/>
            </p:cNvSpPr>
            <p:nvPr/>
          </p:nvSpPr>
          <p:spPr bwMode="auto">
            <a:xfrm>
              <a:off x="1642" y="1860"/>
              <a:ext cx="42" cy="42"/>
            </a:xfrm>
            <a:prstGeom prst="ellipse">
              <a:avLst/>
            </a:prstGeom>
            <a:solidFill>
              <a:schemeClr val="hlink"/>
            </a:solidFill>
            <a:ln w="508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21514" name="Text Box 59"/>
            <p:cNvSpPr txBox="1">
              <a:spLocks noChangeArrowheads="1"/>
            </p:cNvSpPr>
            <p:nvPr/>
          </p:nvSpPr>
          <p:spPr bwMode="auto">
            <a:xfrm rot="-2132381">
              <a:off x="1581" y="1635"/>
              <a:ext cx="320" cy="173"/>
            </a:xfrm>
            <a:prstGeom prst="rect">
              <a:avLst/>
            </a:prstGeom>
            <a:noFill/>
            <a:ln w="50800">
              <a:noFill/>
              <a:miter lim="800000"/>
              <a:headEnd/>
              <a:tailEnd type="none" w="med" len="lg"/>
            </a:ln>
          </p:spPr>
          <p:txBody>
            <a:bodyPr wrap="none" lIns="0" tIns="0" rIns="0" bIns="0">
              <a:spAutoFit/>
            </a:bodyPr>
            <a:lstStyle/>
            <a:p>
              <a:pPr>
                <a:defRPr/>
              </a:pPr>
              <a:r>
                <a:rPr lang="en-US" dirty="0">
                  <a:solidFill>
                    <a:schemeClr val="accent4">
                      <a:lumMod val="10000"/>
                    </a:schemeClr>
                  </a:solidFill>
                  <a:latin typeface="Arial" charset="0"/>
                </a:rPr>
                <a:t>0930</a:t>
              </a:r>
              <a:endParaRPr lang="en-US" dirty="0">
                <a:solidFill>
                  <a:schemeClr val="accent4">
                    <a:lumMod val="10000"/>
                  </a:schemeClr>
                </a:solidFill>
              </a:endParaRPr>
            </a:p>
          </p:txBody>
        </p:sp>
        <p:sp>
          <p:nvSpPr>
            <p:cNvPr id="21515" name="Arc 63"/>
            <p:cNvSpPr>
              <a:spLocks/>
            </p:cNvSpPr>
            <p:nvPr/>
          </p:nvSpPr>
          <p:spPr bwMode="auto">
            <a:xfrm rot="5400000">
              <a:off x="2261" y="1822"/>
              <a:ext cx="124" cy="232"/>
            </a:xfrm>
            <a:custGeom>
              <a:avLst/>
              <a:gdLst>
                <a:gd name="T0" fmla="*/ 0 w 22622"/>
                <a:gd name="T1" fmla="*/ 0 h 43200"/>
                <a:gd name="T2" fmla="*/ 0 w 22622"/>
                <a:gd name="T3" fmla="*/ 0 h 43200"/>
                <a:gd name="T4" fmla="*/ 0 w 22622"/>
                <a:gd name="T5" fmla="*/ 0 h 43200"/>
                <a:gd name="T6" fmla="*/ 0 60000 65536"/>
                <a:gd name="T7" fmla="*/ 0 60000 65536"/>
                <a:gd name="T8" fmla="*/ 0 60000 65536"/>
                <a:gd name="T9" fmla="*/ 0 w 22622"/>
                <a:gd name="T10" fmla="*/ 0 h 43200"/>
                <a:gd name="T11" fmla="*/ 22622 w 22622"/>
                <a:gd name="T12" fmla="*/ 43200 h 43200"/>
              </a:gdLst>
              <a:ahLst/>
              <a:cxnLst>
                <a:cxn ang="T6">
                  <a:pos x="T0" y="T1"/>
                </a:cxn>
                <a:cxn ang="T7">
                  <a:pos x="T2" y="T3"/>
                </a:cxn>
                <a:cxn ang="T8">
                  <a:pos x="T4" y="T5"/>
                </a:cxn>
              </a:cxnLst>
              <a:rect l="T9" t="T10" r="T11" b="T12"/>
              <a:pathLst>
                <a:path w="22622" h="43200" fill="none" extrusionOk="0">
                  <a:moveTo>
                    <a:pt x="1021" y="0"/>
                  </a:moveTo>
                  <a:cubicBezTo>
                    <a:pt x="12951" y="0"/>
                    <a:pt x="22622" y="9670"/>
                    <a:pt x="22622" y="21600"/>
                  </a:cubicBezTo>
                  <a:cubicBezTo>
                    <a:pt x="22622" y="33529"/>
                    <a:pt x="12951" y="43200"/>
                    <a:pt x="1022" y="43200"/>
                  </a:cubicBezTo>
                  <a:cubicBezTo>
                    <a:pt x="681" y="43200"/>
                    <a:pt x="340" y="43191"/>
                    <a:pt x="0" y="43175"/>
                  </a:cubicBezTo>
                </a:path>
                <a:path w="22622" h="43200" stroke="0" extrusionOk="0">
                  <a:moveTo>
                    <a:pt x="1021" y="0"/>
                  </a:moveTo>
                  <a:cubicBezTo>
                    <a:pt x="12951" y="0"/>
                    <a:pt x="22622" y="9670"/>
                    <a:pt x="22622" y="21600"/>
                  </a:cubicBezTo>
                  <a:cubicBezTo>
                    <a:pt x="22622" y="33529"/>
                    <a:pt x="12951" y="43200"/>
                    <a:pt x="1022" y="43200"/>
                  </a:cubicBezTo>
                  <a:cubicBezTo>
                    <a:pt x="681" y="43200"/>
                    <a:pt x="340" y="43191"/>
                    <a:pt x="0" y="43175"/>
                  </a:cubicBezTo>
                  <a:lnTo>
                    <a:pt x="1022" y="21600"/>
                  </a:lnTo>
                  <a:close/>
                </a:path>
              </a:pathLst>
            </a:cu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21516" name="Oval 64"/>
            <p:cNvSpPr>
              <a:spLocks noChangeArrowheads="1"/>
            </p:cNvSpPr>
            <p:nvPr/>
          </p:nvSpPr>
          <p:spPr bwMode="auto">
            <a:xfrm>
              <a:off x="2303" y="1860"/>
              <a:ext cx="41" cy="42"/>
            </a:xfrm>
            <a:prstGeom prst="ellipse">
              <a:avLst/>
            </a:prstGeom>
            <a:solidFill>
              <a:schemeClr val="hlink"/>
            </a:solidFill>
            <a:ln w="508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21517" name="Text Box 65"/>
            <p:cNvSpPr txBox="1">
              <a:spLocks noChangeArrowheads="1"/>
            </p:cNvSpPr>
            <p:nvPr/>
          </p:nvSpPr>
          <p:spPr bwMode="auto">
            <a:xfrm rot="-2132381">
              <a:off x="2241" y="1645"/>
              <a:ext cx="320" cy="173"/>
            </a:xfrm>
            <a:prstGeom prst="rect">
              <a:avLst/>
            </a:prstGeom>
            <a:noFill/>
            <a:ln w="50800">
              <a:noFill/>
              <a:miter lim="800000"/>
              <a:headEnd/>
              <a:tailEnd type="none" w="med" len="lg"/>
            </a:ln>
          </p:spPr>
          <p:txBody>
            <a:bodyPr wrap="none" lIns="0" tIns="0" rIns="0" bIns="0">
              <a:spAutoFit/>
            </a:bodyPr>
            <a:lstStyle/>
            <a:p>
              <a:pPr>
                <a:defRPr/>
              </a:pPr>
              <a:r>
                <a:rPr lang="en-US" dirty="0">
                  <a:solidFill>
                    <a:schemeClr val="accent4">
                      <a:lumMod val="10000"/>
                    </a:schemeClr>
                  </a:solidFill>
                  <a:latin typeface="Arial" charset="0"/>
                </a:rPr>
                <a:t>1000</a:t>
              </a:r>
              <a:endParaRPr lang="en-US" dirty="0">
                <a:solidFill>
                  <a:schemeClr val="accent4">
                    <a:lumMod val="10000"/>
                  </a:schemeClr>
                </a:solidFill>
              </a:endParaRPr>
            </a:p>
          </p:txBody>
        </p:sp>
      </p:grpSp>
    </p:spTree>
    <p:extLst>
      <p:ext uri="{BB962C8B-B14F-4D97-AF65-F5344CB8AC3E}">
        <p14:creationId xmlns:p14="http://schemas.microsoft.com/office/powerpoint/2010/main" val="190801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685800" y="1981200"/>
            <a:ext cx="4191000" cy="533400"/>
          </a:xfrm>
        </p:spPr>
        <p:txBody>
          <a:bodyPr/>
          <a:lstStyle/>
          <a:p>
            <a:pPr>
              <a:lnSpc>
                <a:spcPct val="90000"/>
              </a:lnSpc>
            </a:pPr>
            <a:endParaRPr lang="en-US" altLang="en-US" smtClean="0">
              <a:solidFill>
                <a:schemeClr val="accent4">
                  <a:lumMod val="10000"/>
                </a:schemeClr>
              </a:solidFill>
              <a:cs typeface="Times New Roman" panose="02020603050405020304" pitchFamily="18" charset="0"/>
            </a:endParaRPr>
          </a:p>
        </p:txBody>
      </p:sp>
      <p:pic>
        <p:nvPicPr>
          <p:cNvPr id="14342" name="Picture 5" descr="Map1"/>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bg1">
                <a:lumMod val="85000"/>
              </a:schemeClr>
            </a:solidFill>
            <a:miter lim="800000"/>
            <a:headEnd/>
            <a:tailEnd/>
          </a:ln>
        </p:spPr>
      </p:pic>
      <p:sp>
        <p:nvSpPr>
          <p:cNvPr id="7" name="Oval 6"/>
          <p:cNvSpPr/>
          <p:nvPr/>
        </p:nvSpPr>
        <p:spPr>
          <a:xfrm>
            <a:off x="2470150" y="120650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7413" name="TextBox 7"/>
          <p:cNvSpPr txBox="1">
            <a:spLocks noChangeArrowheads="1"/>
          </p:cNvSpPr>
          <p:nvPr/>
        </p:nvSpPr>
        <p:spPr bwMode="auto">
          <a:xfrm>
            <a:off x="2286000" y="990600"/>
            <a:ext cx="92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1300 GPS</a:t>
            </a:r>
          </a:p>
        </p:txBody>
      </p:sp>
      <p:sp>
        <p:nvSpPr>
          <p:cNvPr id="17414" name="TextBox 9"/>
          <p:cNvSpPr txBox="1">
            <a:spLocks noChangeArrowheads="1"/>
          </p:cNvSpPr>
          <p:nvPr/>
        </p:nvSpPr>
        <p:spPr bwMode="auto">
          <a:xfrm rot="5146707">
            <a:off x="2586038" y="3548062"/>
            <a:ext cx="801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C 190 M</a:t>
            </a:r>
          </a:p>
        </p:txBody>
      </p:sp>
      <p:sp>
        <p:nvSpPr>
          <p:cNvPr id="17415" name="TextBox 10"/>
          <p:cNvSpPr txBox="1">
            <a:spLocks noChangeArrowheads="1"/>
          </p:cNvSpPr>
          <p:nvPr/>
        </p:nvSpPr>
        <p:spPr bwMode="auto">
          <a:xfrm rot="5083447">
            <a:off x="2026444" y="3532981"/>
            <a:ext cx="137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S 15.0     D 3.5</a:t>
            </a:r>
          </a:p>
        </p:txBody>
      </p:sp>
      <p:sp>
        <p:nvSpPr>
          <p:cNvPr id="17416" name="Oval 64"/>
          <p:cNvSpPr>
            <a:spLocks noChangeArrowheads="1"/>
          </p:cNvSpPr>
          <p:nvPr/>
        </p:nvSpPr>
        <p:spPr bwMode="auto">
          <a:xfrm>
            <a:off x="3276600" y="5029200"/>
            <a:ext cx="65088" cy="66675"/>
          </a:xfrm>
          <a:prstGeom prst="ellipse">
            <a:avLst/>
          </a:prstGeom>
          <a:solidFill>
            <a:schemeClr val="hlink"/>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7417" name="Oval 64"/>
          <p:cNvSpPr>
            <a:spLocks noChangeArrowheads="1"/>
          </p:cNvSpPr>
          <p:nvPr/>
        </p:nvSpPr>
        <p:spPr bwMode="auto">
          <a:xfrm>
            <a:off x="2644775" y="1371600"/>
            <a:ext cx="46038" cy="47625"/>
          </a:xfrm>
          <a:prstGeom prst="ellipse">
            <a:avLst/>
          </a:prstGeom>
          <a:solidFill>
            <a:schemeClr val="accent4">
              <a:lumMod val="10000"/>
            </a:schemeClr>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7418" name="Oval 64"/>
          <p:cNvSpPr>
            <a:spLocks noChangeArrowheads="1"/>
          </p:cNvSpPr>
          <p:nvPr/>
        </p:nvSpPr>
        <p:spPr bwMode="auto">
          <a:xfrm>
            <a:off x="7707313" y="2844800"/>
            <a:ext cx="46037" cy="47625"/>
          </a:xfrm>
          <a:prstGeom prst="ellipse">
            <a:avLst/>
          </a:prstGeom>
          <a:solidFill>
            <a:schemeClr val="hlink"/>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7419" name="Oval 64"/>
          <p:cNvSpPr>
            <a:spLocks noChangeArrowheads="1"/>
          </p:cNvSpPr>
          <p:nvPr/>
        </p:nvSpPr>
        <p:spPr bwMode="auto">
          <a:xfrm>
            <a:off x="2919413" y="4646613"/>
            <a:ext cx="46037" cy="47625"/>
          </a:xfrm>
          <a:prstGeom prst="ellipse">
            <a:avLst/>
          </a:prstGeom>
          <a:solidFill>
            <a:schemeClr val="hlink"/>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23" name="Oval 22"/>
          <p:cNvSpPr/>
          <p:nvPr/>
        </p:nvSpPr>
        <p:spPr>
          <a:xfrm>
            <a:off x="7543800" y="266700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grpSp>
        <p:nvGrpSpPr>
          <p:cNvPr id="17421" name="Group 25"/>
          <p:cNvGrpSpPr>
            <a:grpSpLocks/>
          </p:cNvGrpSpPr>
          <p:nvPr/>
        </p:nvGrpSpPr>
        <p:grpSpPr bwMode="auto">
          <a:xfrm>
            <a:off x="2743200" y="4476750"/>
            <a:ext cx="381000" cy="381000"/>
            <a:chOff x="2743200" y="4476750"/>
            <a:chExt cx="381000" cy="381000"/>
          </a:xfrm>
        </p:grpSpPr>
        <p:sp>
          <p:nvSpPr>
            <p:cNvPr id="22" name="Oval 21"/>
            <p:cNvSpPr/>
            <p:nvPr/>
          </p:nvSpPr>
          <p:spPr>
            <a:xfrm>
              <a:off x="2743200" y="447675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25" name="Arc 24"/>
            <p:cNvSpPr/>
            <p:nvPr/>
          </p:nvSpPr>
          <p:spPr>
            <a:xfrm rot="20484223">
              <a:off x="2782888" y="4481513"/>
              <a:ext cx="336550" cy="304800"/>
            </a:xfrm>
            <a:prstGeom prst="arc">
              <a:avLst>
                <a:gd name="adj1" fmla="val 16545731"/>
                <a:gd name="adj2" fmla="val 419934"/>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10000"/>
                  </a:schemeClr>
                </a:solidFill>
              </a:endParaRPr>
            </a:p>
          </p:txBody>
        </p:sp>
      </p:grpSp>
      <p:sp>
        <p:nvSpPr>
          <p:cNvPr id="17422" name="TextBox 19"/>
          <p:cNvSpPr txBox="1">
            <a:spLocks noChangeArrowheads="1"/>
          </p:cNvSpPr>
          <p:nvPr/>
        </p:nvSpPr>
        <p:spPr bwMode="auto">
          <a:xfrm rot="-1224977">
            <a:off x="4430713" y="3694113"/>
            <a:ext cx="801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C 082 M</a:t>
            </a:r>
          </a:p>
        </p:txBody>
      </p:sp>
      <p:sp>
        <p:nvSpPr>
          <p:cNvPr id="17423" name="TextBox 20"/>
          <p:cNvSpPr txBox="1">
            <a:spLocks noChangeArrowheads="1"/>
          </p:cNvSpPr>
          <p:nvPr/>
        </p:nvSpPr>
        <p:spPr bwMode="auto">
          <a:xfrm rot="938498">
            <a:off x="5499100" y="2068513"/>
            <a:ext cx="801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C 304 M</a:t>
            </a:r>
          </a:p>
        </p:txBody>
      </p:sp>
      <p:sp>
        <p:nvSpPr>
          <p:cNvPr id="17424" name="TextBox 23"/>
          <p:cNvSpPr txBox="1">
            <a:spLocks noChangeArrowheads="1"/>
          </p:cNvSpPr>
          <p:nvPr/>
        </p:nvSpPr>
        <p:spPr bwMode="auto">
          <a:xfrm rot="964907">
            <a:off x="4887913" y="2243138"/>
            <a:ext cx="1379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S 15.0     D 4.9</a:t>
            </a:r>
          </a:p>
        </p:txBody>
      </p:sp>
      <p:sp>
        <p:nvSpPr>
          <p:cNvPr id="17425" name="TextBox 25"/>
          <p:cNvSpPr txBox="1">
            <a:spLocks noChangeArrowheads="1"/>
          </p:cNvSpPr>
          <p:nvPr/>
        </p:nvSpPr>
        <p:spPr bwMode="auto">
          <a:xfrm rot="-1240776">
            <a:off x="4267200" y="3930650"/>
            <a:ext cx="137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S 15.0     D 4.8</a:t>
            </a:r>
          </a:p>
        </p:txBody>
      </p:sp>
      <p:sp>
        <p:nvSpPr>
          <p:cNvPr id="27" name="Arc 26"/>
          <p:cNvSpPr/>
          <p:nvPr/>
        </p:nvSpPr>
        <p:spPr>
          <a:xfrm rot="14365560">
            <a:off x="7510463" y="2854325"/>
            <a:ext cx="195262" cy="115888"/>
          </a:xfrm>
          <a:prstGeom prst="arc">
            <a:avLst>
              <a:gd name="adj1" fmla="val 16200000"/>
              <a:gd name="adj2" fmla="val 21471265"/>
            </a:avLst>
          </a:prstGeom>
          <a:ln w="28575">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10000"/>
                </a:schemeClr>
              </a:solidFill>
            </a:endParaRPr>
          </a:p>
        </p:txBody>
      </p:sp>
      <p:sp>
        <p:nvSpPr>
          <p:cNvPr id="17427" name="TextBox 27"/>
          <p:cNvSpPr txBox="1">
            <a:spLocks noChangeArrowheads="1"/>
          </p:cNvSpPr>
          <p:nvPr/>
        </p:nvSpPr>
        <p:spPr bwMode="auto">
          <a:xfrm rot="1425377">
            <a:off x="2241550" y="4214813"/>
            <a:ext cx="555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1314 </a:t>
            </a:r>
          </a:p>
        </p:txBody>
      </p:sp>
      <p:sp>
        <p:nvSpPr>
          <p:cNvPr id="17428" name="TextBox 29"/>
          <p:cNvSpPr txBox="1">
            <a:spLocks noChangeArrowheads="1"/>
          </p:cNvSpPr>
          <p:nvPr/>
        </p:nvSpPr>
        <p:spPr bwMode="auto">
          <a:xfrm rot="-1261340">
            <a:off x="7872413" y="2528888"/>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1333 </a:t>
            </a:r>
          </a:p>
        </p:txBody>
      </p:sp>
      <p:sp>
        <p:nvSpPr>
          <p:cNvPr id="17429" name="TextBox 31"/>
          <p:cNvSpPr txBox="1">
            <a:spLocks noChangeArrowheads="1"/>
          </p:cNvSpPr>
          <p:nvPr/>
        </p:nvSpPr>
        <p:spPr bwMode="auto">
          <a:xfrm rot="-1261340">
            <a:off x="2851150" y="1233488"/>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1353 </a:t>
            </a:r>
          </a:p>
        </p:txBody>
      </p:sp>
    </p:spTree>
    <p:extLst>
      <p:ext uri="{BB962C8B-B14F-4D97-AF65-F5344CB8AC3E}">
        <p14:creationId xmlns:p14="http://schemas.microsoft.com/office/powerpoint/2010/main" val="57889398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01BBA3C-AE90-4AE0-A295-0ED194B2930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13</a:t>
            </a:fld>
            <a:endParaRPr lang="en-US" altLang="en-US" sz="1000">
              <a:latin typeface="Comic Sans MS" panose="030F0702030302020204" pitchFamily="66" charset="0"/>
              <a:cs typeface="Times New Roman" panose="02020603050405020304" pitchFamily="18" charset="0"/>
            </a:endParaRPr>
          </a:p>
        </p:txBody>
      </p:sp>
      <p:sp>
        <p:nvSpPr>
          <p:cNvPr id="18435" name="Content Placeholder 4"/>
          <p:cNvSpPr>
            <a:spLocks noGrp="1"/>
          </p:cNvSpPr>
          <p:nvPr>
            <p:ph idx="1"/>
          </p:nvPr>
        </p:nvSpPr>
        <p:spPr>
          <a:xfrm>
            <a:off x="304800" y="1524000"/>
            <a:ext cx="8750488" cy="533400"/>
          </a:xfrm>
        </p:spPr>
        <p:txBody>
          <a:bodyPr/>
          <a:lstStyle/>
          <a:p>
            <a:r>
              <a:rPr lang="en-US" altLang="en-US" sz="2400" b="0" dirty="0" smtClean="0"/>
              <a:t>Useful to have navigation information  available underway</a:t>
            </a:r>
          </a:p>
          <a:p>
            <a:endParaRPr lang="en-US" altLang="en-US" sz="2400" b="0" dirty="0" smtClean="0"/>
          </a:p>
          <a:p>
            <a:endParaRPr lang="en-US" altLang="en-US" sz="2400" b="0" dirty="0" smtClean="0"/>
          </a:p>
          <a:p>
            <a:endParaRPr lang="en-US" altLang="en-US" sz="2400" b="0" dirty="0" smtClean="0"/>
          </a:p>
        </p:txBody>
      </p:sp>
      <p:sp>
        <p:nvSpPr>
          <p:cNvPr id="18436" name="Rectangle 2"/>
          <p:cNvSpPr>
            <a:spLocks noGrp="1" noChangeArrowheads="1"/>
          </p:cNvSpPr>
          <p:nvPr>
            <p:ph type="title"/>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dirty="0">
                <a:effectLst/>
                <a:cs typeface="Tahoma" panose="020B0604030504040204" pitchFamily="34" charset="0"/>
              </a:rPr>
              <a:t>Navigation Log</a:t>
            </a:r>
          </a:p>
        </p:txBody>
      </p:sp>
      <p:pic>
        <p:nvPicPr>
          <p:cNvPr id="6" name="Picture 5" descr="WPT LOG_0.tmp"/>
          <p:cNvPicPr>
            <a:picLocks noChangeAspect="1"/>
          </p:cNvPicPr>
          <p:nvPr/>
        </p:nvPicPr>
        <p:blipFill>
          <a:blip r:embed="rId3" cstate="print"/>
          <a:stretch>
            <a:fillRect/>
          </a:stretch>
        </p:blipFill>
        <p:spPr>
          <a:xfrm>
            <a:off x="304800" y="1676400"/>
            <a:ext cx="8217088" cy="458787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691421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 5-21a"/>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191000" y="3371850"/>
            <a:ext cx="4953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152400" y="152400"/>
            <a:ext cx="89916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cs typeface="Tahoma" panose="020B0604030504040204" pitchFamily="34" charset="0"/>
              </a:rPr>
              <a:t>A Fundamental Concept: </a:t>
            </a:r>
            <a:r>
              <a:rPr lang="en-US" sz="4400" dirty="0" smtClean="0">
                <a:cs typeface="Tahoma" panose="020B0604030504040204" pitchFamily="34" charset="0"/>
              </a:rPr>
              <a:t/>
            </a:r>
            <a:br>
              <a:rPr lang="en-US" sz="4400" dirty="0" smtClean="0">
                <a:cs typeface="Tahoma" panose="020B0604030504040204" pitchFamily="34" charset="0"/>
              </a:rPr>
            </a:br>
            <a:r>
              <a:rPr lang="en-US" sz="4400" dirty="0" smtClean="0">
                <a:cs typeface="Tahoma" panose="020B0604030504040204" pitchFamily="34" charset="0"/>
              </a:rPr>
              <a:t>Bearings</a:t>
            </a:r>
            <a:endParaRPr lang="en-US" sz="4400" dirty="0">
              <a:cs typeface="Tahoma" panose="020B0604030504040204" pitchFamily="34" charset="0"/>
            </a:endParaRPr>
          </a:p>
        </p:txBody>
      </p:sp>
      <p:sp>
        <p:nvSpPr>
          <p:cNvPr id="6147" name="Rectangle 3"/>
          <p:cNvSpPr>
            <a:spLocks noGrp="1" noChangeArrowheads="1"/>
          </p:cNvSpPr>
          <p:nvPr>
            <p:ph type="body" idx="1"/>
          </p:nvPr>
        </p:nvSpPr>
        <p:spPr>
          <a:xfrm>
            <a:off x="381000" y="1621172"/>
            <a:ext cx="8001000" cy="4114800"/>
          </a:xfrm>
        </p:spPr>
        <p:txBody>
          <a:bodyPr/>
          <a:lstStyle/>
          <a:p>
            <a:pPr eaLnBrk="1" hangingPunct="1"/>
            <a:r>
              <a:rPr lang="en-US" altLang="en-US" b="0" dirty="0" smtClean="0"/>
              <a:t>True bearing (T)</a:t>
            </a:r>
          </a:p>
          <a:p>
            <a:pPr eaLnBrk="1" hangingPunct="1"/>
            <a:r>
              <a:rPr lang="en-US" altLang="en-US" b="0" dirty="0" smtClean="0"/>
              <a:t>With hand bearing compass (M)</a:t>
            </a:r>
          </a:p>
          <a:p>
            <a:pPr eaLnBrk="1" hangingPunct="1"/>
            <a:r>
              <a:rPr lang="en-US" altLang="en-US" b="0" dirty="0" smtClean="0"/>
              <a:t>With ship’s compass (C)</a:t>
            </a:r>
          </a:p>
          <a:p>
            <a:pPr eaLnBrk="1" hangingPunct="1"/>
            <a:r>
              <a:rPr lang="en-US" altLang="en-US" b="0" dirty="0" smtClean="0"/>
              <a:t>Reciprocals</a:t>
            </a:r>
          </a:p>
          <a:p>
            <a:pPr eaLnBrk="1" hangingPunct="1"/>
            <a:r>
              <a:rPr lang="en-US" altLang="en-US" b="0" dirty="0" smtClean="0"/>
              <a:t>Ranges</a:t>
            </a:r>
          </a:p>
          <a:p>
            <a:pPr eaLnBrk="1" hangingPunct="1"/>
            <a:r>
              <a:rPr lang="en-US" altLang="en-US" b="0" dirty="0" smtClean="0"/>
              <a:t>Relative</a:t>
            </a:r>
          </a:p>
          <a:p>
            <a:pPr eaLnBrk="1" hangingPunct="1">
              <a:buFontTx/>
              <a:buNone/>
            </a:pPr>
            <a:r>
              <a:rPr lang="en-US" altLang="en-US" b="0" dirty="0" smtClean="0"/>
              <a:t>	  bearings (R) </a:t>
            </a:r>
          </a:p>
          <a:p>
            <a:pPr eaLnBrk="1" hangingPunct="1"/>
            <a:endParaRPr lang="en-US" altLang="en-US" b="0" dirty="0" smtClean="0"/>
          </a:p>
          <a:p>
            <a:pPr eaLnBrk="1" hangingPunct="1"/>
            <a:endParaRPr lang="en-US" altLang="en-US" b="0" dirty="0" smtClean="0"/>
          </a:p>
          <a:p>
            <a:pPr eaLnBrk="1" hangingPunct="1">
              <a:buFontTx/>
              <a:buNone/>
            </a:pPr>
            <a:endParaRPr lang="en-US" altLang="en-US" b="0" dirty="0" smtClean="0"/>
          </a:p>
        </p:txBody>
      </p:sp>
      <p:sp>
        <p:nvSpPr>
          <p:cNvPr id="19461" name="TextBox 9"/>
          <p:cNvSpPr txBox="1">
            <a:spLocks noChangeArrowheads="1"/>
          </p:cNvSpPr>
          <p:nvPr/>
        </p:nvSpPr>
        <p:spPr bwMode="auto">
          <a:xfrm>
            <a:off x="4267200" y="6172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rPr>
              <a:t>Fig 2-1A</a:t>
            </a:r>
          </a:p>
        </p:txBody>
      </p:sp>
      <p:sp>
        <p:nvSpPr>
          <p:cNvPr id="1946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A0AA45D-88C0-4ECB-BA58-DF387ABC2838}"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14</a:t>
            </a:fld>
            <a:endParaRPr lang="en-US" altLang="en-US" sz="100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95724494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8077200" cy="838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smtClean="0">
                <a:cs typeface="Tahoma" panose="020B0604030504040204" pitchFamily="34" charset="0"/>
              </a:rPr>
              <a:t>  Ranges </a:t>
            </a:r>
            <a:r>
              <a:rPr lang="en-US" sz="4400" dirty="0">
                <a:cs typeface="Tahoma" panose="020B0604030504040204" pitchFamily="34" charset="0"/>
              </a:rPr>
              <a:t>Provide Bearings</a:t>
            </a:r>
          </a:p>
        </p:txBody>
      </p:sp>
      <p:sp>
        <p:nvSpPr>
          <p:cNvPr id="20483" name="Rectangle 3"/>
          <p:cNvSpPr>
            <a:spLocks noGrp="1" noChangeArrowheads="1"/>
          </p:cNvSpPr>
          <p:nvPr>
            <p:ph type="body" idx="1"/>
          </p:nvPr>
        </p:nvSpPr>
        <p:spPr>
          <a:xfrm>
            <a:off x="304800" y="1371600"/>
            <a:ext cx="8077200" cy="1085850"/>
          </a:xfrm>
        </p:spPr>
        <p:txBody>
          <a:bodyPr/>
          <a:lstStyle/>
          <a:p>
            <a:pPr eaLnBrk="1" hangingPunct="1">
              <a:lnSpc>
                <a:spcPct val="90000"/>
              </a:lnSpc>
            </a:pPr>
            <a:r>
              <a:rPr lang="en-US" altLang="en-US" sz="2800" b="0" dirty="0" smtClean="0"/>
              <a:t>Any visible pair of landmarks can be a range</a:t>
            </a:r>
          </a:p>
          <a:p>
            <a:pPr eaLnBrk="1" hangingPunct="1">
              <a:lnSpc>
                <a:spcPct val="90000"/>
              </a:lnSpc>
            </a:pPr>
            <a:r>
              <a:rPr lang="en-US" altLang="en-US" sz="2800" b="0" dirty="0" smtClean="0"/>
              <a:t>What are some local examples of ranges?</a:t>
            </a:r>
          </a:p>
          <a:p>
            <a:pPr eaLnBrk="1" hangingPunct="1">
              <a:lnSpc>
                <a:spcPct val="90000"/>
              </a:lnSpc>
            </a:pPr>
            <a:endParaRPr lang="en-US" altLang="en-US" sz="2800" b="0" dirty="0" smtClean="0">
              <a:solidFill>
                <a:srgbClr val="FF0000"/>
              </a:solidFill>
            </a:endParaRPr>
          </a:p>
          <a:p>
            <a:pPr eaLnBrk="1" hangingPunct="1">
              <a:lnSpc>
                <a:spcPct val="90000"/>
              </a:lnSpc>
              <a:buFontTx/>
              <a:buNone/>
            </a:pPr>
            <a:endParaRPr lang="en-US" altLang="en-US" sz="2800" b="0" dirty="0" smtClean="0"/>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6142038"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Box 4"/>
          <p:cNvSpPr txBox="1">
            <a:spLocks noChangeArrowheads="1"/>
          </p:cNvSpPr>
          <p:nvPr/>
        </p:nvSpPr>
        <p:spPr bwMode="auto">
          <a:xfrm>
            <a:off x="7010400" y="6172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2"/>
                </a:solidFill>
              </a:rPr>
              <a:t>Fig 2-12</a:t>
            </a:r>
          </a:p>
        </p:txBody>
      </p:sp>
      <p:sp>
        <p:nvSpPr>
          <p:cNvPr id="2048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DA3483B-EF78-4A2F-8A4B-94A5FD5484D8}"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15</a:t>
            </a:fld>
            <a:endParaRPr lang="en-US" altLang="en-US" sz="100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75463171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cs typeface="Tahoma" panose="020B0604030504040204" pitchFamily="34" charset="0"/>
              </a:rPr>
              <a:t>Relative Bearings </a:t>
            </a:r>
          </a:p>
        </p:txBody>
      </p:sp>
      <p:sp>
        <p:nvSpPr>
          <p:cNvPr id="51203" name="Rectangle 3"/>
          <p:cNvSpPr>
            <a:spLocks noGrp="1" noChangeArrowheads="1"/>
          </p:cNvSpPr>
          <p:nvPr>
            <p:ph type="body" idx="1"/>
          </p:nvPr>
        </p:nvSpPr>
        <p:spPr>
          <a:xfrm>
            <a:off x="228600" y="1371600"/>
            <a:ext cx="8763000" cy="5486400"/>
          </a:xfrm>
        </p:spPr>
        <p:txBody>
          <a:bodyPr/>
          <a:lstStyle/>
          <a:p>
            <a:pPr eaLnBrk="1" hangingPunct="1">
              <a:lnSpc>
                <a:spcPct val="90000"/>
              </a:lnSpc>
              <a:defRPr/>
            </a:pPr>
            <a:r>
              <a:rPr lang="en-US" sz="2800" b="0" dirty="0" smtClean="0">
                <a:solidFill>
                  <a:schemeClr val="accent4">
                    <a:lumMod val="10000"/>
                  </a:schemeClr>
                </a:solidFill>
              </a:rPr>
              <a:t>Relative bearing is taken with respect to the bow of your boat</a:t>
            </a:r>
            <a:endParaRPr lang="en-US" sz="2800" dirty="0" smtClean="0">
              <a:solidFill>
                <a:schemeClr val="accent4">
                  <a:lumMod val="10000"/>
                </a:schemeClr>
              </a:solidFill>
            </a:endParaRPr>
          </a:p>
          <a:p>
            <a:pPr eaLnBrk="1" hangingPunct="1">
              <a:lnSpc>
                <a:spcPct val="90000"/>
              </a:lnSpc>
              <a:buFontTx/>
              <a:buNone/>
              <a:defRPr/>
            </a:pPr>
            <a:endParaRPr lang="en-US" sz="2800" b="0" dirty="0" smtClean="0">
              <a:solidFill>
                <a:schemeClr val="accent4">
                  <a:lumMod val="10000"/>
                </a:schemeClr>
              </a:solidFill>
            </a:endParaRPr>
          </a:p>
          <a:p>
            <a:pPr eaLnBrk="1" hangingPunct="1">
              <a:lnSpc>
                <a:spcPct val="90000"/>
              </a:lnSpc>
              <a:buFontTx/>
              <a:buNone/>
              <a:defRPr/>
            </a:pPr>
            <a:endParaRPr lang="en-US" sz="2800" b="0" dirty="0" smtClean="0">
              <a:solidFill>
                <a:schemeClr val="accent4">
                  <a:lumMod val="10000"/>
                </a:schemeClr>
              </a:solidFill>
            </a:endParaRPr>
          </a:p>
          <a:p>
            <a:pPr eaLnBrk="1" hangingPunct="1">
              <a:lnSpc>
                <a:spcPct val="90000"/>
              </a:lnSpc>
              <a:buFontTx/>
              <a:buNone/>
              <a:defRPr/>
            </a:pPr>
            <a:endParaRPr lang="en-US" sz="2800" b="0" dirty="0" smtClean="0">
              <a:solidFill>
                <a:schemeClr val="accent4">
                  <a:lumMod val="10000"/>
                </a:schemeClr>
              </a:solidFill>
            </a:endParaRPr>
          </a:p>
          <a:p>
            <a:pPr eaLnBrk="1" hangingPunct="1">
              <a:lnSpc>
                <a:spcPct val="90000"/>
              </a:lnSpc>
              <a:buFontTx/>
              <a:buNone/>
              <a:defRPr/>
            </a:pPr>
            <a:endParaRPr lang="en-US" sz="2800" b="0" dirty="0" smtClean="0">
              <a:solidFill>
                <a:schemeClr val="accent4">
                  <a:lumMod val="10000"/>
                </a:schemeClr>
              </a:solidFill>
            </a:endParaRPr>
          </a:p>
          <a:p>
            <a:pPr eaLnBrk="1" hangingPunct="1">
              <a:lnSpc>
                <a:spcPct val="90000"/>
              </a:lnSpc>
              <a:buFontTx/>
              <a:buNone/>
              <a:defRPr/>
            </a:pPr>
            <a:endParaRPr lang="en-US" sz="2800" b="0" dirty="0" smtClean="0">
              <a:solidFill>
                <a:schemeClr val="accent4">
                  <a:lumMod val="10000"/>
                </a:schemeClr>
              </a:solidFill>
            </a:endParaRPr>
          </a:p>
          <a:p>
            <a:pPr eaLnBrk="1" hangingPunct="1">
              <a:lnSpc>
                <a:spcPct val="90000"/>
              </a:lnSpc>
              <a:buFontTx/>
              <a:buNone/>
              <a:defRPr/>
            </a:pPr>
            <a:endParaRPr lang="en-US" sz="2800" b="0" dirty="0" smtClean="0">
              <a:solidFill>
                <a:schemeClr val="accent4">
                  <a:lumMod val="10000"/>
                </a:schemeClr>
              </a:solidFill>
            </a:endParaRPr>
          </a:p>
          <a:p>
            <a:pPr eaLnBrk="1" hangingPunct="1">
              <a:lnSpc>
                <a:spcPct val="90000"/>
              </a:lnSpc>
              <a:buFontTx/>
              <a:buNone/>
              <a:defRPr/>
            </a:pPr>
            <a:endParaRPr lang="en-US" sz="2800" b="0" dirty="0" smtClean="0">
              <a:solidFill>
                <a:schemeClr val="accent4">
                  <a:lumMod val="10000"/>
                </a:schemeClr>
              </a:solidFill>
            </a:endParaRPr>
          </a:p>
          <a:p>
            <a:pPr eaLnBrk="1" hangingPunct="1">
              <a:lnSpc>
                <a:spcPct val="90000"/>
              </a:lnSpc>
              <a:defRPr/>
            </a:pPr>
            <a:endParaRPr lang="en-US" sz="2800" b="0" dirty="0" smtClean="0">
              <a:solidFill>
                <a:schemeClr val="accent4">
                  <a:lumMod val="10000"/>
                </a:schemeClr>
              </a:solidFill>
            </a:endParaRPr>
          </a:p>
          <a:p>
            <a:pPr eaLnBrk="1" hangingPunct="1">
              <a:lnSpc>
                <a:spcPct val="90000"/>
              </a:lnSpc>
              <a:defRPr/>
            </a:pPr>
            <a:endParaRPr lang="en-US" sz="2800" b="0" dirty="0" smtClean="0">
              <a:solidFill>
                <a:schemeClr val="accent4">
                  <a:lumMod val="10000"/>
                </a:schemeClr>
              </a:solidFill>
            </a:endParaRPr>
          </a:p>
          <a:p>
            <a:pPr eaLnBrk="1" hangingPunct="1">
              <a:lnSpc>
                <a:spcPct val="90000"/>
              </a:lnSpc>
              <a:defRPr/>
            </a:pPr>
            <a:endParaRPr lang="en-US" sz="1400" b="0" dirty="0" smtClean="0">
              <a:solidFill>
                <a:schemeClr val="accent4">
                  <a:lumMod val="10000"/>
                </a:schemeClr>
              </a:solidFill>
            </a:endParaRPr>
          </a:p>
        </p:txBody>
      </p:sp>
      <p:sp>
        <p:nvSpPr>
          <p:cNvPr id="21508" name="TextBox 4"/>
          <p:cNvSpPr txBox="1">
            <a:spLocks noChangeArrowheads="1"/>
          </p:cNvSpPr>
          <p:nvPr/>
        </p:nvSpPr>
        <p:spPr bwMode="auto">
          <a:xfrm>
            <a:off x="7086600" y="6335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2"/>
                </a:solidFill>
              </a:rPr>
              <a:t>Fig 2-13</a:t>
            </a:r>
          </a:p>
        </p:txBody>
      </p:sp>
      <p:grpSp>
        <p:nvGrpSpPr>
          <p:cNvPr id="21509" name="Group 7"/>
          <p:cNvGrpSpPr>
            <a:grpSpLocks/>
          </p:cNvGrpSpPr>
          <p:nvPr/>
        </p:nvGrpSpPr>
        <p:grpSpPr bwMode="auto">
          <a:xfrm>
            <a:off x="2514600" y="1728788"/>
            <a:ext cx="4267200" cy="5129212"/>
            <a:chOff x="1828800" y="1728788"/>
            <a:chExt cx="3048000" cy="4413250"/>
          </a:xfrm>
        </p:grpSpPr>
        <p:pic>
          <p:nvPicPr>
            <p:cNvPr id="21511" name="Picture 4" descr="Fig 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28788"/>
              <a:ext cx="29718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343854" y="4632710"/>
              <a:ext cx="532946" cy="625586"/>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2759756" y="5562893"/>
              <a:ext cx="1834696" cy="331916"/>
            </a:xfrm>
            <a:prstGeom prst="rect">
              <a:avLst/>
            </a:prstGeom>
            <a:noFill/>
          </p:spPr>
          <p:txBody>
            <a:bodyPr>
              <a:spAutoFit/>
            </a:bodyPr>
            <a:lstStyle/>
            <a:p>
              <a:pPr>
                <a:defRPr/>
              </a:pPr>
              <a:r>
                <a:rPr lang="en-US" b="1" dirty="0">
                  <a:solidFill>
                    <a:schemeClr val="accent1">
                      <a:lumMod val="60000"/>
                      <a:lumOff val="40000"/>
                    </a:schemeClr>
                  </a:solidFill>
                  <a:latin typeface="Arial" pitchFamily="34" charset="0"/>
                  <a:cs typeface="Arial" pitchFamily="34" charset="0"/>
                </a:rPr>
                <a:t>Tower bears 090° R</a:t>
              </a:r>
            </a:p>
          </p:txBody>
        </p:sp>
      </p:grpSp>
      <p:sp>
        <p:nvSpPr>
          <p:cNvPr id="2151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B572ECD-BAE4-4C14-BC3B-1C58E54660D0}"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16</a:t>
            </a:fld>
            <a:endParaRPr lang="en-US" altLang="en-US" sz="100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90489782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cs typeface="Tahoma" panose="020B0604030504040204" pitchFamily="34" charset="0"/>
              </a:rPr>
              <a:t>Relative Bearings </a:t>
            </a:r>
          </a:p>
        </p:txBody>
      </p:sp>
      <p:sp>
        <p:nvSpPr>
          <p:cNvPr id="21508" name="TextBox 4"/>
          <p:cNvSpPr txBox="1">
            <a:spLocks noChangeArrowheads="1"/>
          </p:cNvSpPr>
          <p:nvPr/>
        </p:nvSpPr>
        <p:spPr bwMode="auto">
          <a:xfrm>
            <a:off x="7170821" y="6467475"/>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a:solidFill>
                  <a:schemeClr val="tx2"/>
                </a:solidFill>
              </a:rPr>
              <a:t>Fig 2-13</a:t>
            </a:r>
          </a:p>
        </p:txBody>
      </p:sp>
      <p:sp>
        <p:nvSpPr>
          <p:cNvPr id="2151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B572ECD-BAE4-4C14-BC3B-1C58E54660D0}"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17</a:t>
            </a:fld>
            <a:endParaRPr lang="en-US" altLang="en-US" sz="1000">
              <a:latin typeface="Comic Sans MS" panose="030F0702030302020204" pitchFamily="66" charset="0"/>
              <a:cs typeface="Times New Roman" panose="02020603050405020304" pitchFamily="18" charset="0"/>
            </a:endParaRPr>
          </a:p>
        </p:txBody>
      </p:sp>
      <p:pic>
        <p:nvPicPr>
          <p:cNvPr id="11" name="Picture 25" descr="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66800"/>
            <a:ext cx="53403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c 11"/>
          <p:cNvSpPr/>
          <p:nvPr/>
        </p:nvSpPr>
        <p:spPr>
          <a:xfrm>
            <a:off x="2438400" y="1066800"/>
            <a:ext cx="4800600" cy="2895600"/>
          </a:xfrm>
          <a:prstGeom prst="arc">
            <a:avLst>
              <a:gd name="adj1" fmla="val 16200000"/>
              <a:gd name="adj2" fmla="val 18923919"/>
            </a:avLst>
          </a:prstGeom>
          <a:ln w="28575">
            <a:solidFill>
              <a:schemeClr val="accent4">
                <a:lumMod val="1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TextBox 12"/>
          <p:cNvSpPr txBox="1">
            <a:spLocks noChangeArrowheads="1"/>
          </p:cNvSpPr>
          <p:nvPr/>
        </p:nvSpPr>
        <p:spPr bwMode="auto">
          <a:xfrm>
            <a:off x="7772400" y="1295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045° R</a:t>
            </a:r>
          </a:p>
        </p:txBody>
      </p:sp>
      <p:sp>
        <p:nvSpPr>
          <p:cNvPr id="14" name="TextBox 13"/>
          <p:cNvSpPr txBox="1">
            <a:spLocks noChangeArrowheads="1"/>
          </p:cNvSpPr>
          <p:nvPr/>
        </p:nvSpPr>
        <p:spPr bwMode="auto">
          <a:xfrm>
            <a:off x="6629400" y="58023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155° R</a:t>
            </a:r>
          </a:p>
        </p:txBody>
      </p:sp>
      <p:sp>
        <p:nvSpPr>
          <p:cNvPr id="15" name="TextBox 14"/>
          <p:cNvSpPr txBox="1">
            <a:spLocks noChangeArrowheads="1"/>
          </p:cNvSpPr>
          <p:nvPr/>
        </p:nvSpPr>
        <p:spPr bwMode="auto">
          <a:xfrm>
            <a:off x="7848600" y="46593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090° R</a:t>
            </a:r>
          </a:p>
        </p:txBody>
      </p:sp>
      <p:sp>
        <p:nvSpPr>
          <p:cNvPr id="16" name="TextBox 15"/>
          <p:cNvSpPr txBox="1">
            <a:spLocks noChangeArrowheads="1"/>
          </p:cNvSpPr>
          <p:nvPr/>
        </p:nvSpPr>
        <p:spPr bwMode="auto">
          <a:xfrm>
            <a:off x="990600" y="3810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257° R</a:t>
            </a:r>
          </a:p>
        </p:txBody>
      </p:sp>
      <p:sp>
        <p:nvSpPr>
          <p:cNvPr id="17" name="TextBox 16"/>
          <p:cNvSpPr txBox="1">
            <a:spLocks noChangeArrowheads="1"/>
          </p:cNvSpPr>
          <p:nvPr/>
        </p:nvSpPr>
        <p:spPr bwMode="auto">
          <a:xfrm>
            <a:off x="1447800" y="22209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310° R</a:t>
            </a:r>
          </a:p>
        </p:txBody>
      </p:sp>
      <p:sp>
        <p:nvSpPr>
          <p:cNvPr id="18" name="TextBox 55"/>
          <p:cNvSpPr txBox="1">
            <a:spLocks noChangeArrowheads="1"/>
          </p:cNvSpPr>
          <p:nvPr/>
        </p:nvSpPr>
        <p:spPr bwMode="auto">
          <a:xfrm>
            <a:off x="3886200" y="20574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rPr>
              <a:t>Vessel </a:t>
            </a:r>
          </a:p>
          <a:p>
            <a:pPr eaLnBrk="1" hangingPunct="1">
              <a:spcBef>
                <a:spcPct val="0"/>
              </a:spcBef>
              <a:buFontTx/>
              <a:buNone/>
            </a:pPr>
            <a:r>
              <a:rPr lang="en-US" altLang="en-US" sz="1400">
                <a:solidFill>
                  <a:schemeClr val="tx1"/>
                </a:solidFill>
              </a:rPr>
              <a:t>Heading ???</a:t>
            </a:r>
          </a:p>
        </p:txBody>
      </p:sp>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2590800"/>
            <a:ext cx="4572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flipV="1">
            <a:off x="4876800" y="3857625"/>
            <a:ext cx="2819400" cy="28575"/>
          </a:xfrm>
          <a:prstGeom prst="line">
            <a:avLst/>
          </a:prstGeom>
          <a:ln>
            <a:solidFill>
              <a:schemeClr val="accent4">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4838700" y="1790700"/>
            <a:ext cx="2133600" cy="2057400"/>
          </a:xfrm>
          <a:prstGeom prst="line">
            <a:avLst/>
          </a:prstGeom>
          <a:ln>
            <a:solidFill>
              <a:schemeClr val="accent4">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V="1">
            <a:off x="1905000" y="3886200"/>
            <a:ext cx="2971800" cy="685800"/>
          </a:xfrm>
          <a:prstGeom prst="line">
            <a:avLst/>
          </a:prstGeom>
          <a:ln>
            <a:solidFill>
              <a:schemeClr val="accent4">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90800" y="1981200"/>
            <a:ext cx="2286000" cy="1905000"/>
          </a:xfrm>
          <a:prstGeom prst="line">
            <a:avLst/>
          </a:prstGeom>
          <a:ln>
            <a:solidFill>
              <a:schemeClr val="accent4">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4267200" y="4486275"/>
            <a:ext cx="2286000" cy="1066800"/>
          </a:xfrm>
          <a:prstGeom prst="line">
            <a:avLst/>
          </a:prstGeom>
          <a:ln>
            <a:solidFill>
              <a:schemeClr val="accent4">
                <a:lumMod val="1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5" name="Picture 2" descr="C:\Program Files\Microsoft Office\MEDIA\CAGCAT10\j0212219.wmf"/>
          <p:cNvPicPr>
            <a:picLocks noChangeAspect="1" noChangeArrowheads="1"/>
          </p:cNvPicPr>
          <p:nvPr/>
        </p:nvPicPr>
        <p:blipFill>
          <a:blip r:embed="rId5"/>
          <a:srcRect/>
          <a:stretch>
            <a:fillRect/>
          </a:stretch>
        </p:blipFill>
        <p:spPr bwMode="auto">
          <a:xfrm>
            <a:off x="838200" y="4191000"/>
            <a:ext cx="1143000" cy="1196975"/>
          </a:xfrm>
          <a:prstGeom prst="rect">
            <a:avLst/>
          </a:prstGeom>
          <a:noFill/>
          <a:effectLst>
            <a:outerShdw blurRad="63500" sx="102000" sy="102000" algn="ctr" rotWithShape="0">
              <a:prstClr val="black">
                <a:alpha val="40000"/>
              </a:prstClr>
            </a:outerShdw>
          </a:effectLst>
        </p:spPr>
      </p:pic>
      <p:pic>
        <p:nvPicPr>
          <p:cNvPr id="26" name="Picture 4" descr="C:\Program Files\Microsoft Office\MEDIA\CAGCAT10\j0297185.wmf"/>
          <p:cNvPicPr>
            <a:picLocks noChangeAspect="1" noChangeArrowheads="1"/>
          </p:cNvPicPr>
          <p:nvPr/>
        </p:nvPicPr>
        <p:blipFill>
          <a:blip r:embed="rId6"/>
          <a:srcRect/>
          <a:stretch>
            <a:fillRect/>
          </a:stretch>
        </p:blipFill>
        <p:spPr bwMode="auto">
          <a:xfrm>
            <a:off x="5715000" y="5930900"/>
            <a:ext cx="971550" cy="774700"/>
          </a:xfrm>
          <a:prstGeom prst="rect">
            <a:avLst/>
          </a:prstGeom>
          <a:noFill/>
          <a:effectLst>
            <a:outerShdw blurRad="63500" sx="102000" sy="102000" algn="ctr" rotWithShape="0">
              <a:prstClr val="black">
                <a:alpha val="40000"/>
              </a:prstClr>
            </a:outerShdw>
          </a:effectLst>
        </p:spPr>
      </p:pic>
      <p:pic>
        <p:nvPicPr>
          <p:cNvPr id="27" name="Picture 5" descr="C:\Program Files\Microsoft Office\MEDIA\CAGCAT10\j0090386.wmf"/>
          <p:cNvPicPr>
            <a:picLocks noChangeAspect="1" noChangeArrowheads="1"/>
          </p:cNvPicPr>
          <p:nvPr/>
        </p:nvPicPr>
        <p:blipFill>
          <a:blip r:embed="rId7"/>
          <a:srcRect/>
          <a:stretch>
            <a:fillRect/>
          </a:stretch>
        </p:blipFill>
        <p:spPr bwMode="auto">
          <a:xfrm>
            <a:off x="6629400" y="1143000"/>
            <a:ext cx="1068388" cy="914400"/>
          </a:xfrm>
          <a:prstGeom prst="rect">
            <a:avLst/>
          </a:prstGeom>
          <a:noFill/>
          <a:effectLst>
            <a:outerShdw blurRad="63500" sx="102000" sy="102000" algn="ctr" rotWithShape="0">
              <a:prstClr val="black">
                <a:alpha val="40000"/>
              </a:prstClr>
            </a:outerShdw>
          </a:effectLst>
        </p:spPr>
      </p:pic>
      <p:pic>
        <p:nvPicPr>
          <p:cNvPr id="28" name="Picture 4" descr="Fig 2-13"/>
          <p:cNvPicPr>
            <a:picLocks noChangeAspect="1" noChangeArrowheads="1"/>
          </p:cNvPicPr>
          <p:nvPr/>
        </p:nvPicPr>
        <p:blipFill>
          <a:blip r:embed="rId8" cstate="print"/>
          <a:srcRect/>
          <a:stretch>
            <a:fillRect/>
          </a:stretch>
        </p:blipFill>
        <p:spPr bwMode="auto">
          <a:xfrm>
            <a:off x="7467600" y="3189514"/>
            <a:ext cx="609600" cy="1306286"/>
          </a:xfrm>
          <a:prstGeom prst="rect">
            <a:avLst/>
          </a:prstGeom>
          <a:noFill/>
          <a:ln w="9525">
            <a:noFill/>
            <a:miter lim="800000"/>
            <a:headEnd/>
            <a:tailEnd/>
          </a:ln>
          <a:effectLst>
            <a:outerShdw blurRad="63500" sx="102000" sy="102000" algn="ctr" rotWithShape="0">
              <a:prstClr val="black">
                <a:alpha val="40000"/>
              </a:prstClr>
            </a:outerShdw>
            <a:softEdge rad="12700"/>
          </a:effectLst>
        </p:spPr>
      </p:pic>
      <p:pic>
        <p:nvPicPr>
          <p:cNvPr id="29" name="Picture 24" descr="Picture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914400"/>
            <a:ext cx="9937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905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716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cs typeface="Tahoma" panose="020B0604030504040204" pitchFamily="34" charset="0"/>
              </a:rPr>
              <a:t>Relative Bearings </a:t>
            </a:r>
          </a:p>
        </p:txBody>
      </p:sp>
      <p:sp>
        <p:nvSpPr>
          <p:cNvPr id="51203" name="Rectangle 3"/>
          <p:cNvSpPr>
            <a:spLocks noGrp="1" noChangeArrowheads="1"/>
          </p:cNvSpPr>
          <p:nvPr>
            <p:ph type="body" idx="1"/>
          </p:nvPr>
        </p:nvSpPr>
        <p:spPr>
          <a:xfrm>
            <a:off x="457200" y="1548854"/>
            <a:ext cx="7696200" cy="762000"/>
          </a:xfrm>
        </p:spPr>
        <p:txBody>
          <a:bodyPr/>
          <a:lstStyle/>
          <a:p>
            <a:pPr eaLnBrk="1" hangingPunct="1">
              <a:lnSpc>
                <a:spcPct val="90000"/>
              </a:lnSpc>
              <a:defRPr/>
            </a:pPr>
            <a:r>
              <a:rPr lang="en-US" sz="2800" b="0" dirty="0" smtClean="0">
                <a:solidFill>
                  <a:schemeClr val="accent4">
                    <a:lumMod val="10000"/>
                  </a:schemeClr>
                </a:solidFill>
              </a:rPr>
              <a:t>Must be converted before plotting on a chart</a:t>
            </a:r>
          </a:p>
        </p:txBody>
      </p:sp>
      <p:pic>
        <p:nvPicPr>
          <p:cNvPr id="23556" name="Picture 4" descr="Fig 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663" y="2001959"/>
            <a:ext cx="6110288" cy="442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7086600" y="6411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2"/>
                </a:solidFill>
              </a:rPr>
              <a:t>Fig 2-13</a:t>
            </a:r>
          </a:p>
        </p:txBody>
      </p:sp>
      <p:sp>
        <p:nvSpPr>
          <p:cNvPr id="2355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1FDAF09C-F47C-422E-9F9B-9173F35C80D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18</a:t>
            </a:fld>
            <a:endParaRPr lang="en-US" altLang="en-US" sz="100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10445686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96252"/>
            <a:ext cx="83058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cs typeface="Tahoma" panose="020B0604030504040204" pitchFamily="34" charset="0"/>
              </a:rPr>
              <a:t>Convert a Relative Bearing?</a:t>
            </a:r>
          </a:p>
        </p:txBody>
      </p:sp>
      <p:sp>
        <p:nvSpPr>
          <p:cNvPr id="3" name="Rectangle 3"/>
          <p:cNvSpPr txBox="1">
            <a:spLocks noChangeArrowheads="1"/>
          </p:cNvSpPr>
          <p:nvPr/>
        </p:nvSpPr>
        <p:spPr>
          <a:xfrm>
            <a:off x="343546" y="1447800"/>
            <a:ext cx="8763000" cy="4800600"/>
          </a:xfrm>
          <a:prstGeom prst="rect">
            <a:avLst/>
          </a:prstGeom>
        </p:spPr>
        <p:txBody>
          <a:bodyPr/>
          <a:lstStyle/>
          <a:p>
            <a:pPr marL="342900" indent="-342900">
              <a:lnSpc>
                <a:spcPct val="90000"/>
              </a:lnSpc>
              <a:spcBef>
                <a:spcPct val="20000"/>
              </a:spcBef>
              <a:buFontTx/>
              <a:buChar char="•"/>
              <a:defRPr/>
            </a:pPr>
            <a:r>
              <a:rPr lang="en-US" sz="2800" kern="0" dirty="0">
                <a:solidFill>
                  <a:schemeClr val="accent4">
                    <a:lumMod val="10000"/>
                  </a:schemeClr>
                </a:solidFill>
                <a:latin typeface="Arial" pitchFamily="34" charset="0"/>
                <a:cs typeface="Arial" pitchFamily="34" charset="0"/>
              </a:rPr>
              <a:t>Can use Magnetic or True headings</a:t>
            </a:r>
          </a:p>
          <a:p>
            <a:pPr marL="342900" indent="-342900">
              <a:lnSpc>
                <a:spcPct val="90000"/>
              </a:lnSpc>
              <a:spcBef>
                <a:spcPct val="20000"/>
              </a:spcBef>
              <a:buFontTx/>
              <a:buChar char="•"/>
              <a:defRPr/>
            </a:pPr>
            <a:r>
              <a:rPr lang="en-US" sz="2800" kern="0" dirty="0">
                <a:solidFill>
                  <a:schemeClr val="accent4">
                    <a:lumMod val="10000"/>
                  </a:schemeClr>
                </a:solidFill>
                <a:latin typeface="Arial" pitchFamily="34" charset="0"/>
                <a:cs typeface="Arial" pitchFamily="34" charset="0"/>
              </a:rPr>
              <a:t>Ship’s M Heading + Relative Bearing = M Bearing</a:t>
            </a:r>
          </a:p>
          <a:p>
            <a:pPr marL="342900" indent="-342900">
              <a:lnSpc>
                <a:spcPct val="90000"/>
              </a:lnSpc>
              <a:spcBef>
                <a:spcPct val="20000"/>
              </a:spcBef>
              <a:buFontTx/>
              <a:buChar char="•"/>
              <a:defRPr/>
            </a:pPr>
            <a:endParaRPr lang="en-US" sz="2800" kern="0" dirty="0">
              <a:solidFill>
                <a:schemeClr val="accent4">
                  <a:lumMod val="10000"/>
                </a:schemeClr>
              </a:solidFill>
              <a:latin typeface="Arial" pitchFamily="34" charset="0"/>
              <a:cs typeface="Arial" pitchFamily="34" charset="0"/>
            </a:endParaRPr>
          </a:p>
          <a:p>
            <a:pPr marL="342900" indent="-342900">
              <a:lnSpc>
                <a:spcPct val="90000"/>
              </a:lnSpc>
              <a:spcBef>
                <a:spcPct val="20000"/>
              </a:spcBef>
              <a:buFontTx/>
              <a:buChar char="•"/>
              <a:defRPr/>
            </a:pPr>
            <a:endParaRPr lang="en-US" sz="2800" kern="0" dirty="0">
              <a:solidFill>
                <a:schemeClr val="accent4">
                  <a:lumMod val="10000"/>
                </a:schemeClr>
              </a:solidFill>
              <a:latin typeface="Arial" pitchFamily="34" charset="0"/>
              <a:cs typeface="Arial" pitchFamily="34" charset="0"/>
            </a:endParaRPr>
          </a:p>
          <a:p>
            <a:pPr marL="342900" indent="-342900">
              <a:lnSpc>
                <a:spcPct val="90000"/>
              </a:lnSpc>
              <a:spcBef>
                <a:spcPct val="20000"/>
              </a:spcBef>
              <a:defRPr/>
            </a:pPr>
            <a:r>
              <a:rPr lang="en-US" sz="2800" kern="0" dirty="0">
                <a:solidFill>
                  <a:schemeClr val="accent4">
                    <a:lumMod val="10000"/>
                  </a:schemeClr>
                </a:solidFill>
                <a:latin typeface="Arial" pitchFamily="34" charset="0"/>
                <a:cs typeface="Arial" pitchFamily="34" charset="0"/>
              </a:rPr>
              <a:t>		MH  + RB   = MB</a:t>
            </a:r>
          </a:p>
          <a:p>
            <a:pPr marL="342900" indent="-342900">
              <a:lnSpc>
                <a:spcPct val="90000"/>
              </a:lnSpc>
              <a:spcBef>
                <a:spcPct val="20000"/>
              </a:spcBef>
              <a:defRPr/>
            </a:pPr>
            <a:r>
              <a:rPr lang="en-US" sz="2800" kern="0" dirty="0">
                <a:solidFill>
                  <a:schemeClr val="accent4">
                    <a:lumMod val="10000"/>
                  </a:schemeClr>
                </a:solidFill>
                <a:latin typeface="Arial" pitchFamily="34" charset="0"/>
                <a:cs typeface="Arial" pitchFamily="34" charset="0"/>
              </a:rPr>
              <a:t>		025°+ 090° =115°</a:t>
            </a:r>
          </a:p>
        </p:txBody>
      </p:sp>
      <p:pic>
        <p:nvPicPr>
          <p:cNvPr id="4" name="Picture 4" descr="Fig 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98700"/>
            <a:ext cx="37338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481823F-BB61-4E9C-B785-AD4C4B45A873}"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19</a:t>
            </a:fld>
            <a:endParaRPr lang="en-US" altLang="en-US" sz="100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470056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74007D7-5E44-4869-BE06-47A09922DC5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a:t>
            </a:fld>
            <a:endParaRPr lang="en-US" altLang="en-US" sz="1000">
              <a:latin typeface="Comic Sans MS" panose="030F0702030302020204" pitchFamily="66" charset="0"/>
              <a:cs typeface="Times New Roman" panose="02020603050405020304" pitchFamily="18" charset="0"/>
            </a:endParaRPr>
          </a:p>
        </p:txBody>
      </p:sp>
      <p:sp>
        <p:nvSpPr>
          <p:cNvPr id="40" name="Rectangle 2"/>
          <p:cNvSpPr txBox="1">
            <a:spLocks noChangeArrowheads="1"/>
          </p:cNvSpPr>
          <p:nvPr/>
        </p:nvSpPr>
        <p:spPr bwMode="auto">
          <a:xfrm>
            <a:off x="381000" y="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defRPr/>
            </a:pPr>
            <a:r>
              <a:rPr lang="en-US" sz="4800" b="0" dirty="0">
                <a:effectLst/>
                <a:cs typeface="Tahoma" panose="020B0604030504040204" pitchFamily="34" charset="0"/>
              </a:rPr>
              <a:t>The Weekend Navigator</a:t>
            </a:r>
          </a:p>
        </p:txBody>
      </p:sp>
      <p:sp>
        <p:nvSpPr>
          <p:cNvPr id="41" name="Rectangle 3"/>
          <p:cNvSpPr txBox="1">
            <a:spLocks noChangeArrowheads="1"/>
          </p:cNvSpPr>
          <p:nvPr/>
        </p:nvSpPr>
        <p:spPr bwMode="auto">
          <a:xfrm>
            <a:off x="762000" y="1600200"/>
            <a:ext cx="8077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lnSpc>
                <a:spcPct val="80000"/>
              </a:lnSpc>
              <a:spcBef>
                <a:spcPct val="0"/>
              </a:spcBef>
              <a:buNone/>
              <a:defRPr/>
            </a:pPr>
            <a:r>
              <a:rPr lang="en-US" sz="3600" kern="0" dirty="0" smtClean="0">
                <a:solidFill>
                  <a:schemeClr val="accent4">
                    <a:lumMod val="10000"/>
                  </a:schemeClr>
                </a:solidFill>
                <a:latin typeface="Arial" charset="0"/>
                <a:ea typeface="+mj-ea"/>
                <a:cs typeface="Arial" charset="0"/>
              </a:rPr>
              <a:t>Dead Reckoning Plot &amp;</a:t>
            </a:r>
          </a:p>
          <a:p>
            <a:pPr marL="0" indent="0">
              <a:lnSpc>
                <a:spcPct val="80000"/>
              </a:lnSpc>
              <a:spcBef>
                <a:spcPct val="0"/>
              </a:spcBef>
              <a:buNone/>
              <a:defRPr/>
            </a:pPr>
            <a:endParaRPr lang="en-US" sz="3600" kern="0" dirty="0" smtClean="0">
              <a:solidFill>
                <a:schemeClr val="accent4">
                  <a:lumMod val="10000"/>
                </a:schemeClr>
              </a:solidFill>
              <a:latin typeface="Arial" charset="0"/>
              <a:ea typeface="+mj-ea"/>
              <a:cs typeface="Arial" charset="0"/>
            </a:endParaRPr>
          </a:p>
          <a:p>
            <a:pPr marL="0" indent="0">
              <a:lnSpc>
                <a:spcPct val="80000"/>
              </a:lnSpc>
              <a:spcBef>
                <a:spcPct val="0"/>
              </a:spcBef>
              <a:buNone/>
              <a:defRPr/>
            </a:pPr>
            <a:r>
              <a:rPr lang="en-US" sz="3600" kern="0" dirty="0" smtClean="0">
                <a:solidFill>
                  <a:schemeClr val="accent4">
                    <a:lumMod val="10000"/>
                  </a:schemeClr>
                </a:solidFill>
                <a:latin typeface="Arial" charset="0"/>
                <a:ea typeface="+mj-ea"/>
                <a:cs typeface="Arial" charset="0"/>
              </a:rPr>
              <a:t>Planning with Paper Charts             </a:t>
            </a:r>
          </a:p>
          <a:p>
            <a:pPr>
              <a:lnSpc>
                <a:spcPct val="80000"/>
              </a:lnSpc>
              <a:spcBef>
                <a:spcPct val="0"/>
              </a:spcBef>
              <a:defRPr/>
            </a:pPr>
            <a:endParaRPr lang="en-US" sz="3600" kern="0" dirty="0" smtClean="0">
              <a:solidFill>
                <a:schemeClr val="accent4">
                  <a:lumMod val="10000"/>
                </a:schemeClr>
              </a:solidFill>
              <a:latin typeface="Arial" charset="0"/>
              <a:ea typeface="+mj-ea"/>
              <a:cs typeface="Arial" charset="0"/>
            </a:endParaRPr>
          </a:p>
        </p:txBody>
      </p:sp>
    </p:spTree>
    <p:extLst>
      <p:ext uri="{BB962C8B-B14F-4D97-AF65-F5344CB8AC3E}">
        <p14:creationId xmlns:p14="http://schemas.microsoft.com/office/powerpoint/2010/main" val="30512777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541026E-627F-41A2-94E8-F310FA6C9525}"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20</a:t>
            </a:fld>
            <a:endParaRPr lang="en-US" altLang="en-US" sz="1000">
              <a:latin typeface="Comic Sans MS" panose="030F0702030302020204" pitchFamily="66" charset="0"/>
              <a:cs typeface="Times New Roman" panose="02020603050405020304" pitchFamily="18" charset="0"/>
            </a:endParaRPr>
          </a:p>
        </p:txBody>
      </p:sp>
      <p:sp>
        <p:nvSpPr>
          <p:cNvPr id="17411" name="Content Placeholder 4"/>
          <p:cNvSpPr>
            <a:spLocks noGrp="1"/>
          </p:cNvSpPr>
          <p:nvPr>
            <p:ph idx="1"/>
          </p:nvPr>
        </p:nvSpPr>
        <p:spPr>
          <a:xfrm>
            <a:off x="914400" y="2262772"/>
            <a:ext cx="7772400" cy="4114800"/>
          </a:xfrm>
        </p:spPr>
        <p:txBody>
          <a:bodyPr/>
          <a:lstStyle/>
          <a:p>
            <a:pPr>
              <a:buFontTx/>
              <a:buNone/>
              <a:defRPr/>
            </a:pPr>
            <a:r>
              <a:rPr lang="en-US" dirty="0" smtClean="0">
                <a:solidFill>
                  <a:schemeClr val="accent4">
                    <a:lumMod val="10000"/>
                  </a:schemeClr>
                </a:solidFill>
                <a:latin typeface="Arial" charset="0"/>
                <a:cs typeface="Arial" charset="0"/>
              </a:rPr>
              <a:t>  Calculate the M bearings:</a:t>
            </a:r>
          </a:p>
        </p:txBody>
      </p:sp>
      <p:sp>
        <p:nvSpPr>
          <p:cNvPr id="25604" name="Rectangle 2"/>
          <p:cNvSpPr>
            <a:spLocks noGrp="1" noChangeArrowheads="1"/>
          </p:cNvSpPr>
          <p:nvPr>
            <p:ph type="title"/>
          </p:nvPr>
        </p:nvSpPr>
        <p:spPr>
          <a:xfrm>
            <a:off x="152400" y="56147"/>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0" dirty="0">
                <a:effectLst/>
                <a:cs typeface="Tahoma" panose="020B0604030504040204" pitchFamily="34" charset="0"/>
              </a:rPr>
              <a:t>Class Exercise- MH+RB=MB</a:t>
            </a:r>
          </a:p>
        </p:txBody>
      </p:sp>
      <p:sp>
        <p:nvSpPr>
          <p:cNvPr id="17419" name="Text Box 14"/>
          <p:cNvSpPr txBox="1">
            <a:spLocks noChangeArrowheads="1"/>
          </p:cNvSpPr>
          <p:nvPr/>
        </p:nvSpPr>
        <p:spPr bwMode="auto">
          <a:xfrm>
            <a:off x="3276600" y="3048000"/>
            <a:ext cx="1905000" cy="1384300"/>
          </a:xfrm>
          <a:prstGeom prst="rect">
            <a:avLst/>
          </a:prstGeom>
          <a:noFill/>
          <a:ln w="50800">
            <a:noFill/>
            <a:miter lim="800000"/>
            <a:headEnd/>
            <a:tailEnd type="none" w="med" len="lg"/>
          </a:ln>
        </p:spPr>
        <p:txBody>
          <a:bodyPr>
            <a:spAutoFit/>
          </a:bodyPr>
          <a:lstStyle/>
          <a:p>
            <a:pPr>
              <a:tabLst>
                <a:tab pos="690563" algn="l"/>
              </a:tabLst>
              <a:defRPr/>
            </a:pPr>
            <a:r>
              <a:rPr lang="en-US" sz="2800" dirty="0">
                <a:solidFill>
                  <a:schemeClr val="accent4">
                    <a:lumMod val="10000"/>
                  </a:schemeClr>
                </a:solidFill>
                <a:latin typeface="Arial" charset="0"/>
              </a:rPr>
              <a:t>MH	020°</a:t>
            </a:r>
          </a:p>
          <a:p>
            <a:pPr>
              <a:tabLst>
                <a:tab pos="690563" algn="l"/>
              </a:tabLst>
              <a:defRPr/>
            </a:pPr>
            <a:r>
              <a:rPr lang="en-US" sz="2800" dirty="0">
                <a:solidFill>
                  <a:schemeClr val="accent4">
                    <a:lumMod val="10000"/>
                  </a:schemeClr>
                </a:solidFill>
                <a:latin typeface="Arial" charset="0"/>
              </a:rPr>
              <a:t>RB	</a:t>
            </a:r>
            <a:r>
              <a:rPr lang="en-US" sz="2800" u="sng" dirty="0">
                <a:solidFill>
                  <a:schemeClr val="accent4">
                    <a:lumMod val="10000"/>
                  </a:schemeClr>
                </a:solidFill>
                <a:latin typeface="Arial" charset="0"/>
              </a:rPr>
              <a:t>210</a:t>
            </a:r>
            <a:r>
              <a:rPr lang="en-US" sz="2800" dirty="0">
                <a:solidFill>
                  <a:schemeClr val="accent4">
                    <a:lumMod val="10000"/>
                  </a:schemeClr>
                </a:solidFill>
                <a:latin typeface="Arial" charset="0"/>
              </a:rPr>
              <a:t>°</a:t>
            </a:r>
          </a:p>
          <a:p>
            <a:pPr>
              <a:tabLst>
                <a:tab pos="690563" algn="l"/>
              </a:tabLst>
              <a:defRPr/>
            </a:pPr>
            <a:r>
              <a:rPr lang="en-US" sz="2800" dirty="0">
                <a:solidFill>
                  <a:schemeClr val="accent4">
                    <a:lumMod val="10000"/>
                  </a:schemeClr>
                </a:solidFill>
                <a:latin typeface="Arial" charset="0"/>
              </a:rPr>
              <a:t>MB	230°   </a:t>
            </a:r>
            <a:endParaRPr lang="en-US" sz="2800" dirty="0">
              <a:solidFill>
                <a:schemeClr val="accent4">
                  <a:lumMod val="10000"/>
                </a:schemeClr>
              </a:solidFill>
            </a:endParaRPr>
          </a:p>
        </p:txBody>
      </p:sp>
      <p:sp>
        <p:nvSpPr>
          <p:cNvPr id="15" name="Text Box 14"/>
          <p:cNvSpPr txBox="1">
            <a:spLocks noChangeArrowheads="1"/>
          </p:cNvSpPr>
          <p:nvPr/>
        </p:nvSpPr>
        <p:spPr bwMode="auto">
          <a:xfrm>
            <a:off x="1219200" y="3048000"/>
            <a:ext cx="1905000" cy="1384300"/>
          </a:xfrm>
          <a:prstGeom prst="rect">
            <a:avLst/>
          </a:prstGeom>
          <a:noFill/>
          <a:ln w="50800">
            <a:noFill/>
            <a:miter lim="800000"/>
            <a:headEnd/>
            <a:tailEnd type="none" w="med" len="lg"/>
          </a:ln>
        </p:spPr>
        <p:txBody>
          <a:bodyPr>
            <a:spAutoFit/>
          </a:bodyPr>
          <a:lstStyle/>
          <a:p>
            <a:pPr>
              <a:tabLst>
                <a:tab pos="690563" algn="l"/>
              </a:tabLst>
              <a:defRPr/>
            </a:pPr>
            <a:r>
              <a:rPr lang="en-US" sz="2800" dirty="0">
                <a:solidFill>
                  <a:schemeClr val="accent4">
                    <a:lumMod val="10000"/>
                  </a:schemeClr>
                </a:solidFill>
                <a:latin typeface="Arial" charset="0"/>
              </a:rPr>
              <a:t>MH	180°</a:t>
            </a:r>
          </a:p>
          <a:p>
            <a:pPr>
              <a:tabLst>
                <a:tab pos="690563" algn="l"/>
              </a:tabLst>
              <a:defRPr/>
            </a:pPr>
            <a:r>
              <a:rPr lang="en-US" sz="2800" dirty="0">
                <a:solidFill>
                  <a:schemeClr val="accent4">
                    <a:lumMod val="10000"/>
                  </a:schemeClr>
                </a:solidFill>
                <a:latin typeface="Arial" charset="0"/>
              </a:rPr>
              <a:t>RB	</a:t>
            </a:r>
            <a:r>
              <a:rPr lang="en-US" sz="2800" u="sng" dirty="0">
                <a:solidFill>
                  <a:schemeClr val="accent4">
                    <a:lumMod val="10000"/>
                  </a:schemeClr>
                </a:solidFill>
                <a:latin typeface="Arial" charset="0"/>
              </a:rPr>
              <a:t>180</a:t>
            </a:r>
            <a:r>
              <a:rPr lang="en-US" sz="2800" dirty="0">
                <a:solidFill>
                  <a:schemeClr val="accent4">
                    <a:lumMod val="10000"/>
                  </a:schemeClr>
                </a:solidFill>
                <a:latin typeface="Arial" charset="0"/>
              </a:rPr>
              <a:t>°</a:t>
            </a:r>
          </a:p>
          <a:p>
            <a:pPr>
              <a:tabLst>
                <a:tab pos="690563" algn="l"/>
              </a:tabLst>
              <a:defRPr/>
            </a:pPr>
            <a:r>
              <a:rPr lang="en-US" sz="2800" dirty="0">
                <a:solidFill>
                  <a:schemeClr val="accent4">
                    <a:lumMod val="10000"/>
                  </a:schemeClr>
                </a:solidFill>
                <a:latin typeface="Arial" charset="0"/>
              </a:rPr>
              <a:t>MB	000°   </a:t>
            </a:r>
            <a:endParaRPr lang="en-US" sz="2800" dirty="0">
              <a:solidFill>
                <a:schemeClr val="accent4">
                  <a:lumMod val="10000"/>
                </a:schemeClr>
              </a:solidFill>
            </a:endParaRPr>
          </a:p>
        </p:txBody>
      </p:sp>
      <p:sp>
        <p:nvSpPr>
          <p:cNvPr id="16" name="Text Box 14"/>
          <p:cNvSpPr txBox="1">
            <a:spLocks noChangeArrowheads="1"/>
          </p:cNvSpPr>
          <p:nvPr/>
        </p:nvSpPr>
        <p:spPr bwMode="auto">
          <a:xfrm>
            <a:off x="5334000" y="3048000"/>
            <a:ext cx="1905000" cy="3540125"/>
          </a:xfrm>
          <a:prstGeom prst="rect">
            <a:avLst/>
          </a:prstGeom>
          <a:noFill/>
          <a:ln w="50800">
            <a:noFill/>
            <a:miter lim="800000"/>
            <a:headEnd/>
            <a:tailEnd type="none" w="med" len="lg"/>
          </a:ln>
        </p:spPr>
        <p:txBody>
          <a:bodyPr>
            <a:spAutoFit/>
          </a:bodyPr>
          <a:lstStyle/>
          <a:p>
            <a:pPr>
              <a:tabLst>
                <a:tab pos="690563" algn="l"/>
              </a:tabLst>
              <a:defRPr/>
            </a:pPr>
            <a:r>
              <a:rPr lang="en-US" sz="2800" dirty="0">
                <a:solidFill>
                  <a:schemeClr val="accent4">
                    <a:lumMod val="10000"/>
                  </a:schemeClr>
                </a:solidFill>
                <a:latin typeface="Arial" charset="0"/>
              </a:rPr>
              <a:t>MH	222°</a:t>
            </a:r>
          </a:p>
          <a:p>
            <a:pPr>
              <a:tabLst>
                <a:tab pos="690563" algn="l"/>
              </a:tabLst>
              <a:defRPr/>
            </a:pPr>
            <a:r>
              <a:rPr lang="en-US" sz="2800" dirty="0">
                <a:solidFill>
                  <a:schemeClr val="accent4">
                    <a:lumMod val="10000"/>
                  </a:schemeClr>
                </a:solidFill>
                <a:latin typeface="Arial" charset="0"/>
              </a:rPr>
              <a:t>RB	</a:t>
            </a:r>
            <a:r>
              <a:rPr lang="en-US" sz="2800" u="sng" dirty="0">
                <a:solidFill>
                  <a:schemeClr val="accent4">
                    <a:lumMod val="10000"/>
                  </a:schemeClr>
                </a:solidFill>
                <a:latin typeface="Arial" charset="0"/>
              </a:rPr>
              <a:t>240</a:t>
            </a:r>
            <a:r>
              <a:rPr lang="en-US" sz="2800" dirty="0">
                <a:solidFill>
                  <a:schemeClr val="accent4">
                    <a:lumMod val="10000"/>
                  </a:schemeClr>
                </a:solidFill>
                <a:latin typeface="Arial" charset="0"/>
              </a:rPr>
              <a:t>°</a:t>
            </a:r>
          </a:p>
          <a:p>
            <a:pPr>
              <a:tabLst>
                <a:tab pos="690563" algn="l"/>
              </a:tabLst>
              <a:defRPr/>
            </a:pPr>
            <a:r>
              <a:rPr lang="en-US" sz="2800" dirty="0">
                <a:solidFill>
                  <a:schemeClr val="accent4">
                    <a:lumMod val="10000"/>
                  </a:schemeClr>
                </a:solidFill>
                <a:latin typeface="Arial" charset="0"/>
              </a:rPr>
              <a:t>	462°</a:t>
            </a:r>
          </a:p>
          <a:p>
            <a:pPr>
              <a:tabLst>
                <a:tab pos="690563" algn="l"/>
              </a:tabLst>
              <a:defRPr/>
            </a:pPr>
            <a:r>
              <a:rPr lang="en-US" sz="2800" dirty="0">
                <a:solidFill>
                  <a:schemeClr val="accent4">
                    <a:lumMod val="10000"/>
                  </a:schemeClr>
                </a:solidFill>
                <a:latin typeface="Arial" charset="0"/>
              </a:rPr>
              <a:t>    -	</a:t>
            </a:r>
            <a:r>
              <a:rPr lang="en-US" sz="2800" u="sng" dirty="0">
                <a:solidFill>
                  <a:schemeClr val="accent4">
                    <a:lumMod val="10000"/>
                  </a:schemeClr>
                </a:solidFill>
                <a:latin typeface="Arial" charset="0"/>
              </a:rPr>
              <a:t>360</a:t>
            </a:r>
            <a:r>
              <a:rPr lang="en-US" sz="2800" dirty="0">
                <a:solidFill>
                  <a:schemeClr val="accent4">
                    <a:lumMod val="10000"/>
                  </a:schemeClr>
                </a:solidFill>
                <a:latin typeface="Arial" charset="0"/>
              </a:rPr>
              <a:t>°</a:t>
            </a:r>
          </a:p>
          <a:p>
            <a:pPr>
              <a:tabLst>
                <a:tab pos="690563" algn="l"/>
              </a:tabLst>
              <a:defRPr/>
            </a:pPr>
            <a:r>
              <a:rPr lang="en-US" sz="2800" dirty="0">
                <a:solidFill>
                  <a:schemeClr val="accent4">
                    <a:lumMod val="10000"/>
                  </a:schemeClr>
                </a:solidFill>
                <a:latin typeface="Arial" charset="0"/>
              </a:rPr>
              <a:t>MB	102°</a:t>
            </a:r>
          </a:p>
          <a:p>
            <a:pPr>
              <a:tabLst>
                <a:tab pos="690563" algn="l"/>
              </a:tabLst>
              <a:defRPr/>
            </a:pPr>
            <a:endParaRPr lang="en-US" sz="2800" dirty="0">
              <a:solidFill>
                <a:schemeClr val="accent4">
                  <a:lumMod val="10000"/>
                </a:schemeClr>
              </a:solidFill>
              <a:latin typeface="Arial" charset="0"/>
            </a:endParaRPr>
          </a:p>
          <a:p>
            <a:pPr>
              <a:tabLst>
                <a:tab pos="690563" algn="l"/>
              </a:tabLst>
              <a:defRPr/>
            </a:pPr>
            <a:endParaRPr lang="en-US" sz="2800" dirty="0">
              <a:solidFill>
                <a:schemeClr val="accent4">
                  <a:lumMod val="10000"/>
                </a:schemeClr>
              </a:solidFill>
              <a:latin typeface="Arial" charset="0"/>
            </a:endParaRPr>
          </a:p>
          <a:p>
            <a:pPr>
              <a:tabLst>
                <a:tab pos="690563" algn="l"/>
              </a:tabLst>
              <a:defRPr/>
            </a:pPr>
            <a:r>
              <a:rPr lang="en-US" sz="2800" dirty="0">
                <a:solidFill>
                  <a:schemeClr val="accent4">
                    <a:lumMod val="10000"/>
                  </a:schemeClr>
                </a:solidFill>
                <a:latin typeface="Arial" charset="0"/>
              </a:rPr>
              <a:t>   </a:t>
            </a:r>
            <a:endParaRPr lang="en-US" sz="2800" dirty="0">
              <a:solidFill>
                <a:schemeClr val="accent4">
                  <a:lumMod val="10000"/>
                </a:schemeClr>
              </a:solidFill>
            </a:endParaRPr>
          </a:p>
        </p:txBody>
      </p:sp>
    </p:spTree>
    <p:extLst>
      <p:ext uri="{BB962C8B-B14F-4D97-AF65-F5344CB8AC3E}">
        <p14:creationId xmlns:p14="http://schemas.microsoft.com/office/powerpoint/2010/main" val="1868473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9">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cs typeface="Tahoma" panose="020B0604030504040204" pitchFamily="34" charset="0"/>
              </a:rPr>
              <a:t>   Bearings </a:t>
            </a:r>
            <a:r>
              <a:rPr lang="en-US" dirty="0">
                <a:cs typeface="Tahoma" panose="020B0604030504040204" pitchFamily="34" charset="0"/>
              </a:rPr>
              <a:t>as LOPs</a:t>
            </a:r>
          </a:p>
        </p:txBody>
      </p:sp>
      <p:pic>
        <p:nvPicPr>
          <p:cNvPr id="26627" name="Picture 4" descr="Fig 5-21b"/>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285813" y="1462356"/>
            <a:ext cx="6934200" cy="49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10"/>
          <p:cNvGrpSpPr>
            <a:grpSpLocks/>
          </p:cNvGrpSpPr>
          <p:nvPr/>
        </p:nvGrpSpPr>
        <p:grpSpPr bwMode="auto">
          <a:xfrm rot="-284804">
            <a:off x="1887538" y="4491038"/>
            <a:ext cx="1128712" cy="796925"/>
            <a:chOff x="1599539" y="3571006"/>
            <a:chExt cx="1128713" cy="796925"/>
          </a:xfrm>
        </p:grpSpPr>
        <p:sp>
          <p:nvSpPr>
            <p:cNvPr id="26631" name="Line 20"/>
            <p:cNvSpPr>
              <a:spLocks noChangeShapeType="1"/>
            </p:cNvSpPr>
            <p:nvPr/>
          </p:nvSpPr>
          <p:spPr bwMode="auto">
            <a:xfrm rot="1078002" flipV="1">
              <a:off x="1599539" y="3571006"/>
              <a:ext cx="1128713" cy="796925"/>
            </a:xfrm>
            <a:prstGeom prst="line">
              <a:avLst/>
            </a:prstGeom>
            <a:noFill/>
            <a:ln w="25400">
              <a:solidFill>
                <a:schemeClr val="tx2"/>
              </a:solidFill>
              <a:round/>
              <a:headEnd/>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32" name="Text Box 57"/>
            <p:cNvSpPr txBox="1">
              <a:spLocks noChangeArrowheads="1"/>
            </p:cNvSpPr>
            <p:nvPr/>
          </p:nvSpPr>
          <p:spPr bwMode="auto">
            <a:xfrm rot="-1081364">
              <a:off x="1737482" y="3967444"/>
              <a:ext cx="852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a:solidFill>
                    <a:schemeClr val="tx2"/>
                  </a:solidFill>
                </a:rPr>
                <a:t>  085 M</a:t>
              </a:r>
            </a:p>
          </p:txBody>
        </p:sp>
        <p:sp>
          <p:nvSpPr>
            <p:cNvPr id="26633" name="Text Box 67"/>
            <p:cNvSpPr txBox="1">
              <a:spLocks noChangeArrowheads="1"/>
            </p:cNvSpPr>
            <p:nvPr/>
          </p:nvSpPr>
          <p:spPr bwMode="auto">
            <a:xfrm rot="-1081364">
              <a:off x="1800482" y="3721837"/>
              <a:ext cx="570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a:solidFill>
                    <a:schemeClr val="tx2"/>
                  </a:solidFill>
                </a:rPr>
                <a:t>1035</a:t>
              </a:r>
            </a:p>
          </p:txBody>
        </p:sp>
      </p:grpSp>
      <p:sp>
        <p:nvSpPr>
          <p:cNvPr id="26629" name="TextBox 9"/>
          <p:cNvSpPr txBox="1">
            <a:spLocks noChangeArrowheads="1"/>
          </p:cNvSpPr>
          <p:nvPr/>
        </p:nvSpPr>
        <p:spPr bwMode="auto">
          <a:xfrm>
            <a:off x="5562600" y="1066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rPr>
              <a:t>Fig 5-21B</a:t>
            </a:r>
          </a:p>
        </p:txBody>
      </p:sp>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21</a:t>
            </a:fld>
            <a:endParaRPr lang="en-US" altLang="en-US" sz="100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33206698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886200" y="2667000"/>
            <a:ext cx="2416175" cy="2571750"/>
            <a:chOff x="3733800" y="3143250"/>
            <a:chExt cx="2416175" cy="2571750"/>
          </a:xfrm>
          <a:solidFill>
            <a:schemeClr val="accent1">
              <a:lumMod val="40000"/>
              <a:lumOff val="60000"/>
            </a:schemeClr>
          </a:solidFill>
        </p:grpSpPr>
        <p:sp>
          <p:nvSpPr>
            <p:cNvPr id="100356" name="Freeform 4"/>
            <p:cNvSpPr>
              <a:spLocks/>
            </p:cNvSpPr>
            <p:nvPr/>
          </p:nvSpPr>
          <p:spPr bwMode="auto">
            <a:xfrm>
              <a:off x="3733800" y="3143250"/>
              <a:ext cx="2416175" cy="2571750"/>
            </a:xfrm>
            <a:custGeom>
              <a:avLst/>
              <a:gdLst/>
              <a:ahLst/>
              <a:cxnLst>
                <a:cxn ang="0">
                  <a:pos x="0" y="2317"/>
                </a:cxn>
                <a:cxn ang="0">
                  <a:pos x="2051" y="2293"/>
                </a:cxn>
                <a:cxn ang="0">
                  <a:pos x="2104" y="2213"/>
                </a:cxn>
                <a:cxn ang="0">
                  <a:pos x="2117" y="2133"/>
                </a:cxn>
                <a:cxn ang="0">
                  <a:pos x="2144" y="2053"/>
                </a:cxn>
                <a:cxn ang="0">
                  <a:pos x="2144" y="1973"/>
                </a:cxn>
                <a:cxn ang="0">
                  <a:pos x="2144" y="1893"/>
                </a:cxn>
                <a:cxn ang="0">
                  <a:pos x="2131" y="1813"/>
                </a:cxn>
                <a:cxn ang="0">
                  <a:pos x="2117" y="1733"/>
                </a:cxn>
                <a:cxn ang="0">
                  <a:pos x="2051" y="1680"/>
                </a:cxn>
                <a:cxn ang="0">
                  <a:pos x="1971" y="1680"/>
                </a:cxn>
                <a:cxn ang="0">
                  <a:pos x="1891" y="1666"/>
                </a:cxn>
                <a:cxn ang="0">
                  <a:pos x="1797" y="1640"/>
                </a:cxn>
                <a:cxn ang="0">
                  <a:pos x="1717" y="1640"/>
                </a:cxn>
                <a:cxn ang="0">
                  <a:pos x="1637" y="1680"/>
                </a:cxn>
                <a:cxn ang="0">
                  <a:pos x="1584" y="1746"/>
                </a:cxn>
                <a:cxn ang="0">
                  <a:pos x="1504" y="1786"/>
                </a:cxn>
                <a:cxn ang="0">
                  <a:pos x="1437" y="1760"/>
                </a:cxn>
                <a:cxn ang="0">
                  <a:pos x="1357" y="1680"/>
                </a:cxn>
                <a:cxn ang="0">
                  <a:pos x="1277" y="1680"/>
                </a:cxn>
                <a:cxn ang="0">
                  <a:pos x="1197" y="1693"/>
                </a:cxn>
                <a:cxn ang="0">
                  <a:pos x="1104" y="1666"/>
                </a:cxn>
                <a:cxn ang="0">
                  <a:pos x="1024" y="1693"/>
                </a:cxn>
                <a:cxn ang="0">
                  <a:pos x="944" y="1733"/>
                </a:cxn>
                <a:cxn ang="0">
                  <a:pos x="797" y="1733"/>
                </a:cxn>
                <a:cxn ang="0">
                  <a:pos x="717" y="1706"/>
                </a:cxn>
                <a:cxn ang="0">
                  <a:pos x="704" y="1613"/>
                </a:cxn>
                <a:cxn ang="0">
                  <a:pos x="744" y="1466"/>
                </a:cxn>
                <a:cxn ang="0">
                  <a:pos x="771" y="1333"/>
                </a:cxn>
                <a:cxn ang="0">
                  <a:pos x="784" y="1240"/>
                </a:cxn>
                <a:cxn ang="0">
                  <a:pos x="757" y="1160"/>
                </a:cxn>
                <a:cxn ang="0">
                  <a:pos x="784" y="1080"/>
                </a:cxn>
                <a:cxn ang="0">
                  <a:pos x="851" y="1000"/>
                </a:cxn>
                <a:cxn ang="0">
                  <a:pos x="957" y="946"/>
                </a:cxn>
                <a:cxn ang="0">
                  <a:pos x="1051" y="853"/>
                </a:cxn>
                <a:cxn ang="0">
                  <a:pos x="1131" y="773"/>
                </a:cxn>
                <a:cxn ang="0">
                  <a:pos x="1184" y="706"/>
                </a:cxn>
                <a:cxn ang="0">
                  <a:pos x="1237" y="613"/>
                </a:cxn>
                <a:cxn ang="0">
                  <a:pos x="1277" y="520"/>
                </a:cxn>
                <a:cxn ang="0">
                  <a:pos x="1291" y="426"/>
                </a:cxn>
                <a:cxn ang="0">
                  <a:pos x="1291" y="346"/>
                </a:cxn>
                <a:cxn ang="0">
                  <a:pos x="1251" y="253"/>
                </a:cxn>
                <a:cxn ang="0">
                  <a:pos x="1197" y="186"/>
                </a:cxn>
                <a:cxn ang="0">
                  <a:pos x="1144" y="106"/>
                </a:cxn>
                <a:cxn ang="0">
                  <a:pos x="1064" y="53"/>
                </a:cxn>
                <a:cxn ang="0">
                  <a:pos x="984" y="26"/>
                </a:cxn>
                <a:cxn ang="0">
                  <a:pos x="904" y="0"/>
                </a:cxn>
                <a:cxn ang="0">
                  <a:pos x="824" y="0"/>
                </a:cxn>
                <a:cxn ang="0">
                  <a:pos x="744" y="0"/>
                </a:cxn>
                <a:cxn ang="0">
                  <a:pos x="664" y="0"/>
                </a:cxn>
                <a:cxn ang="0">
                  <a:pos x="584" y="26"/>
                </a:cxn>
                <a:cxn ang="0">
                  <a:pos x="517" y="80"/>
                </a:cxn>
                <a:cxn ang="0">
                  <a:pos x="437" y="133"/>
                </a:cxn>
                <a:cxn ang="0">
                  <a:pos x="357" y="173"/>
                </a:cxn>
                <a:cxn ang="0">
                  <a:pos x="277" y="186"/>
                </a:cxn>
                <a:cxn ang="0">
                  <a:pos x="197" y="226"/>
                </a:cxn>
                <a:cxn ang="0">
                  <a:pos x="131" y="293"/>
                </a:cxn>
                <a:cxn ang="0">
                  <a:pos x="104" y="373"/>
                </a:cxn>
                <a:cxn ang="0">
                  <a:pos x="64" y="453"/>
                </a:cxn>
              </a:cxnLst>
              <a:rect l="0" t="0" r="r" b="b"/>
              <a:pathLst>
                <a:path w="2145" h="2318">
                  <a:moveTo>
                    <a:pt x="0" y="541"/>
                  </a:moveTo>
                  <a:lnTo>
                    <a:pt x="0" y="2317"/>
                  </a:lnTo>
                  <a:lnTo>
                    <a:pt x="2016" y="2317"/>
                  </a:lnTo>
                  <a:lnTo>
                    <a:pt x="2051" y="2293"/>
                  </a:lnTo>
                  <a:lnTo>
                    <a:pt x="2091" y="2253"/>
                  </a:lnTo>
                  <a:lnTo>
                    <a:pt x="2104" y="2213"/>
                  </a:lnTo>
                  <a:lnTo>
                    <a:pt x="2104" y="2173"/>
                  </a:lnTo>
                  <a:lnTo>
                    <a:pt x="2117" y="2133"/>
                  </a:lnTo>
                  <a:lnTo>
                    <a:pt x="2131" y="2093"/>
                  </a:lnTo>
                  <a:lnTo>
                    <a:pt x="2144" y="2053"/>
                  </a:lnTo>
                  <a:lnTo>
                    <a:pt x="2144" y="2013"/>
                  </a:lnTo>
                  <a:lnTo>
                    <a:pt x="2144" y="1973"/>
                  </a:lnTo>
                  <a:lnTo>
                    <a:pt x="2144" y="1933"/>
                  </a:lnTo>
                  <a:lnTo>
                    <a:pt x="2144" y="1893"/>
                  </a:lnTo>
                  <a:lnTo>
                    <a:pt x="2131" y="1853"/>
                  </a:lnTo>
                  <a:lnTo>
                    <a:pt x="2131" y="1813"/>
                  </a:lnTo>
                  <a:lnTo>
                    <a:pt x="2131" y="1773"/>
                  </a:lnTo>
                  <a:lnTo>
                    <a:pt x="2117" y="1733"/>
                  </a:lnTo>
                  <a:lnTo>
                    <a:pt x="2091" y="1693"/>
                  </a:lnTo>
                  <a:lnTo>
                    <a:pt x="2051" y="1680"/>
                  </a:lnTo>
                  <a:lnTo>
                    <a:pt x="2011" y="1680"/>
                  </a:lnTo>
                  <a:lnTo>
                    <a:pt x="1971" y="1680"/>
                  </a:lnTo>
                  <a:lnTo>
                    <a:pt x="1931" y="1680"/>
                  </a:lnTo>
                  <a:lnTo>
                    <a:pt x="1891" y="1666"/>
                  </a:lnTo>
                  <a:lnTo>
                    <a:pt x="1851" y="1640"/>
                  </a:lnTo>
                  <a:lnTo>
                    <a:pt x="1797" y="1640"/>
                  </a:lnTo>
                  <a:lnTo>
                    <a:pt x="1757" y="1640"/>
                  </a:lnTo>
                  <a:lnTo>
                    <a:pt x="1717" y="1640"/>
                  </a:lnTo>
                  <a:lnTo>
                    <a:pt x="1677" y="1653"/>
                  </a:lnTo>
                  <a:lnTo>
                    <a:pt x="1637" y="1680"/>
                  </a:lnTo>
                  <a:lnTo>
                    <a:pt x="1597" y="1706"/>
                  </a:lnTo>
                  <a:lnTo>
                    <a:pt x="1584" y="1746"/>
                  </a:lnTo>
                  <a:lnTo>
                    <a:pt x="1544" y="1773"/>
                  </a:lnTo>
                  <a:lnTo>
                    <a:pt x="1504" y="1786"/>
                  </a:lnTo>
                  <a:lnTo>
                    <a:pt x="1464" y="1800"/>
                  </a:lnTo>
                  <a:lnTo>
                    <a:pt x="1437" y="1760"/>
                  </a:lnTo>
                  <a:lnTo>
                    <a:pt x="1397" y="1720"/>
                  </a:lnTo>
                  <a:lnTo>
                    <a:pt x="1357" y="1680"/>
                  </a:lnTo>
                  <a:lnTo>
                    <a:pt x="1317" y="1680"/>
                  </a:lnTo>
                  <a:lnTo>
                    <a:pt x="1277" y="1680"/>
                  </a:lnTo>
                  <a:lnTo>
                    <a:pt x="1237" y="1693"/>
                  </a:lnTo>
                  <a:lnTo>
                    <a:pt x="1197" y="1693"/>
                  </a:lnTo>
                  <a:lnTo>
                    <a:pt x="1144" y="1680"/>
                  </a:lnTo>
                  <a:lnTo>
                    <a:pt x="1104" y="1666"/>
                  </a:lnTo>
                  <a:lnTo>
                    <a:pt x="1064" y="1680"/>
                  </a:lnTo>
                  <a:lnTo>
                    <a:pt x="1024" y="1693"/>
                  </a:lnTo>
                  <a:lnTo>
                    <a:pt x="984" y="1733"/>
                  </a:lnTo>
                  <a:lnTo>
                    <a:pt x="944" y="1733"/>
                  </a:lnTo>
                  <a:lnTo>
                    <a:pt x="904" y="1733"/>
                  </a:lnTo>
                  <a:lnTo>
                    <a:pt x="797" y="1733"/>
                  </a:lnTo>
                  <a:lnTo>
                    <a:pt x="757" y="1720"/>
                  </a:lnTo>
                  <a:lnTo>
                    <a:pt x="717" y="1706"/>
                  </a:lnTo>
                  <a:lnTo>
                    <a:pt x="691" y="1666"/>
                  </a:lnTo>
                  <a:lnTo>
                    <a:pt x="704" y="1613"/>
                  </a:lnTo>
                  <a:lnTo>
                    <a:pt x="717" y="1573"/>
                  </a:lnTo>
                  <a:lnTo>
                    <a:pt x="744" y="1466"/>
                  </a:lnTo>
                  <a:lnTo>
                    <a:pt x="757" y="1413"/>
                  </a:lnTo>
                  <a:lnTo>
                    <a:pt x="771" y="1333"/>
                  </a:lnTo>
                  <a:lnTo>
                    <a:pt x="784" y="1280"/>
                  </a:lnTo>
                  <a:lnTo>
                    <a:pt x="784" y="1240"/>
                  </a:lnTo>
                  <a:lnTo>
                    <a:pt x="771" y="1200"/>
                  </a:lnTo>
                  <a:lnTo>
                    <a:pt x="757" y="1160"/>
                  </a:lnTo>
                  <a:lnTo>
                    <a:pt x="757" y="1120"/>
                  </a:lnTo>
                  <a:lnTo>
                    <a:pt x="784" y="1080"/>
                  </a:lnTo>
                  <a:lnTo>
                    <a:pt x="811" y="1040"/>
                  </a:lnTo>
                  <a:lnTo>
                    <a:pt x="851" y="1000"/>
                  </a:lnTo>
                  <a:lnTo>
                    <a:pt x="904" y="986"/>
                  </a:lnTo>
                  <a:lnTo>
                    <a:pt x="957" y="946"/>
                  </a:lnTo>
                  <a:lnTo>
                    <a:pt x="1011" y="893"/>
                  </a:lnTo>
                  <a:lnTo>
                    <a:pt x="1051" y="853"/>
                  </a:lnTo>
                  <a:lnTo>
                    <a:pt x="1091" y="813"/>
                  </a:lnTo>
                  <a:lnTo>
                    <a:pt x="1131" y="773"/>
                  </a:lnTo>
                  <a:lnTo>
                    <a:pt x="1171" y="746"/>
                  </a:lnTo>
                  <a:lnTo>
                    <a:pt x="1184" y="706"/>
                  </a:lnTo>
                  <a:lnTo>
                    <a:pt x="1197" y="666"/>
                  </a:lnTo>
                  <a:lnTo>
                    <a:pt x="1237" y="613"/>
                  </a:lnTo>
                  <a:lnTo>
                    <a:pt x="1251" y="560"/>
                  </a:lnTo>
                  <a:lnTo>
                    <a:pt x="1277" y="520"/>
                  </a:lnTo>
                  <a:lnTo>
                    <a:pt x="1277" y="480"/>
                  </a:lnTo>
                  <a:lnTo>
                    <a:pt x="1291" y="426"/>
                  </a:lnTo>
                  <a:lnTo>
                    <a:pt x="1291" y="386"/>
                  </a:lnTo>
                  <a:lnTo>
                    <a:pt x="1291" y="346"/>
                  </a:lnTo>
                  <a:lnTo>
                    <a:pt x="1277" y="293"/>
                  </a:lnTo>
                  <a:lnTo>
                    <a:pt x="1251" y="253"/>
                  </a:lnTo>
                  <a:lnTo>
                    <a:pt x="1237" y="213"/>
                  </a:lnTo>
                  <a:lnTo>
                    <a:pt x="1197" y="186"/>
                  </a:lnTo>
                  <a:lnTo>
                    <a:pt x="1171" y="146"/>
                  </a:lnTo>
                  <a:lnTo>
                    <a:pt x="1144" y="106"/>
                  </a:lnTo>
                  <a:lnTo>
                    <a:pt x="1104" y="80"/>
                  </a:lnTo>
                  <a:lnTo>
                    <a:pt x="1064" y="53"/>
                  </a:lnTo>
                  <a:lnTo>
                    <a:pt x="1024" y="40"/>
                  </a:lnTo>
                  <a:lnTo>
                    <a:pt x="984" y="26"/>
                  </a:lnTo>
                  <a:lnTo>
                    <a:pt x="944" y="13"/>
                  </a:lnTo>
                  <a:lnTo>
                    <a:pt x="904" y="0"/>
                  </a:lnTo>
                  <a:lnTo>
                    <a:pt x="864" y="0"/>
                  </a:lnTo>
                  <a:lnTo>
                    <a:pt x="824" y="0"/>
                  </a:lnTo>
                  <a:lnTo>
                    <a:pt x="784" y="0"/>
                  </a:lnTo>
                  <a:lnTo>
                    <a:pt x="744" y="0"/>
                  </a:lnTo>
                  <a:lnTo>
                    <a:pt x="704" y="0"/>
                  </a:lnTo>
                  <a:lnTo>
                    <a:pt x="664" y="0"/>
                  </a:lnTo>
                  <a:lnTo>
                    <a:pt x="624" y="0"/>
                  </a:lnTo>
                  <a:lnTo>
                    <a:pt x="584" y="26"/>
                  </a:lnTo>
                  <a:lnTo>
                    <a:pt x="544" y="40"/>
                  </a:lnTo>
                  <a:lnTo>
                    <a:pt x="517" y="80"/>
                  </a:lnTo>
                  <a:lnTo>
                    <a:pt x="477" y="106"/>
                  </a:lnTo>
                  <a:lnTo>
                    <a:pt x="437" y="133"/>
                  </a:lnTo>
                  <a:lnTo>
                    <a:pt x="397" y="160"/>
                  </a:lnTo>
                  <a:lnTo>
                    <a:pt x="357" y="173"/>
                  </a:lnTo>
                  <a:lnTo>
                    <a:pt x="317" y="173"/>
                  </a:lnTo>
                  <a:lnTo>
                    <a:pt x="277" y="186"/>
                  </a:lnTo>
                  <a:lnTo>
                    <a:pt x="237" y="213"/>
                  </a:lnTo>
                  <a:lnTo>
                    <a:pt x="197" y="226"/>
                  </a:lnTo>
                  <a:lnTo>
                    <a:pt x="157" y="253"/>
                  </a:lnTo>
                  <a:lnTo>
                    <a:pt x="131" y="293"/>
                  </a:lnTo>
                  <a:lnTo>
                    <a:pt x="104" y="333"/>
                  </a:lnTo>
                  <a:lnTo>
                    <a:pt x="104" y="373"/>
                  </a:lnTo>
                  <a:lnTo>
                    <a:pt x="91" y="413"/>
                  </a:lnTo>
                  <a:lnTo>
                    <a:pt x="64" y="453"/>
                  </a:lnTo>
                  <a:lnTo>
                    <a:pt x="0" y="541"/>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a:solidFill>
                  <a:schemeClr val="accent4">
                    <a:lumMod val="10000"/>
                  </a:schemeClr>
                </a:solidFill>
                <a:effectLst>
                  <a:outerShdw blurRad="38100" dist="38100" dir="2700000" algn="tl">
                    <a:srgbClr val="000000">
                      <a:alpha val="43137"/>
                    </a:srgbClr>
                  </a:outerShdw>
                </a:effectLst>
              </a:endParaRPr>
            </a:p>
          </p:txBody>
        </p:sp>
        <p:sp>
          <p:nvSpPr>
            <p:cNvPr id="100358" name="Oval 6"/>
            <p:cNvSpPr>
              <a:spLocks noChangeArrowheads="1"/>
            </p:cNvSpPr>
            <p:nvPr/>
          </p:nvSpPr>
          <p:spPr bwMode="auto">
            <a:xfrm>
              <a:off x="5576888" y="5191125"/>
              <a:ext cx="206375" cy="203200"/>
            </a:xfrm>
            <a:prstGeom prst="ellipse">
              <a:avLst/>
            </a:prstGeom>
            <a:grpFill/>
            <a:ln w="12700">
              <a:solidFill>
                <a:schemeClr val="accent4">
                  <a:lumMod val="10000"/>
                </a:schemeClr>
              </a:solidFill>
              <a:round/>
              <a:headEnd/>
              <a:tailEnd/>
            </a:ln>
            <a:effectLst/>
          </p:spPr>
          <p:txBody>
            <a:bodyPr wrap="none" anchor="ctr"/>
            <a:lstStyle/>
            <a:p>
              <a:pPr>
                <a:defRPr/>
              </a:pPr>
              <a:endParaRPr lang="en-US">
                <a:solidFill>
                  <a:schemeClr val="accent4">
                    <a:lumMod val="10000"/>
                  </a:schemeClr>
                </a:solidFill>
                <a:effectLst>
                  <a:outerShdw blurRad="38100" dist="38100" dir="2700000" algn="tl">
                    <a:srgbClr val="000000">
                      <a:alpha val="43137"/>
                    </a:srgbClr>
                  </a:outerShdw>
                </a:effectLst>
              </a:endParaRPr>
            </a:p>
          </p:txBody>
        </p:sp>
        <p:sp>
          <p:nvSpPr>
            <p:cNvPr id="10259" name="Rectangle 7"/>
            <p:cNvSpPr>
              <a:spLocks noChangeArrowheads="1"/>
            </p:cNvSpPr>
            <p:nvPr/>
          </p:nvSpPr>
          <p:spPr bwMode="auto">
            <a:xfrm>
              <a:off x="4454525" y="5108575"/>
              <a:ext cx="1004635" cy="459100"/>
            </a:xfrm>
            <a:prstGeom prst="rect">
              <a:avLst/>
            </a:prstGeom>
            <a:grpFill/>
            <a:ln w="12700">
              <a:noFill/>
              <a:miter lim="800000"/>
              <a:headEnd/>
              <a:tailEnd/>
            </a:ln>
          </p:spPr>
          <p:txBody>
            <a:bodyPr wrap="none" lIns="90488" tIns="44450" rIns="90488" bIns="44450">
              <a:spAutoFit/>
            </a:bodyPr>
            <a:lstStyle/>
            <a:p>
              <a:pPr>
                <a:defRPr/>
              </a:pPr>
              <a:r>
                <a:rPr lang="en-US" sz="2400" dirty="0">
                  <a:solidFill>
                    <a:schemeClr val="accent4">
                      <a:lumMod val="10000"/>
                    </a:schemeClr>
                  </a:solidFill>
                  <a:latin typeface="Arial" pitchFamily="34" charset="0"/>
                  <a:cs typeface="Arial" pitchFamily="34" charset="0"/>
                </a:rPr>
                <a:t>Tower</a:t>
              </a:r>
            </a:p>
          </p:txBody>
        </p:sp>
        <p:sp>
          <p:nvSpPr>
            <p:cNvPr id="10260" name="Rectangle 8"/>
            <p:cNvSpPr>
              <a:spLocks noChangeArrowheads="1"/>
            </p:cNvSpPr>
            <p:nvPr/>
          </p:nvSpPr>
          <p:spPr bwMode="auto">
            <a:xfrm>
              <a:off x="4137025" y="3568700"/>
              <a:ext cx="725008" cy="397545"/>
            </a:xfrm>
            <a:prstGeom prst="rect">
              <a:avLst/>
            </a:prstGeom>
            <a:grpFill/>
            <a:ln w="12700">
              <a:noFill/>
              <a:miter lim="800000"/>
              <a:headEnd/>
              <a:tailEnd/>
            </a:ln>
          </p:spPr>
          <p:txBody>
            <a:bodyPr wrap="none" lIns="90488" tIns="44450" rIns="90488" bIns="44450">
              <a:spAutoFit/>
            </a:bodyPr>
            <a:lstStyle/>
            <a:p>
              <a:pPr>
                <a:defRPr/>
              </a:pPr>
              <a:r>
                <a:rPr lang="en-US" sz="2000" dirty="0">
                  <a:solidFill>
                    <a:schemeClr val="accent4">
                      <a:lumMod val="10000"/>
                    </a:schemeClr>
                  </a:solidFill>
                  <a:latin typeface="Arial" pitchFamily="34" charset="0"/>
                  <a:cs typeface="Arial" pitchFamily="34" charset="0"/>
                </a:rPr>
                <a:t>Tank</a:t>
              </a:r>
            </a:p>
          </p:txBody>
        </p:sp>
        <p:sp>
          <p:nvSpPr>
            <p:cNvPr id="100357" name="Oval 5"/>
            <p:cNvSpPr>
              <a:spLocks noChangeArrowheads="1"/>
            </p:cNvSpPr>
            <p:nvPr/>
          </p:nvSpPr>
          <p:spPr bwMode="auto">
            <a:xfrm>
              <a:off x="4441825" y="3379788"/>
              <a:ext cx="206375" cy="204787"/>
            </a:xfrm>
            <a:prstGeom prst="ellipse">
              <a:avLst/>
            </a:prstGeom>
            <a:grpFill/>
            <a:ln w="12700">
              <a:solidFill>
                <a:schemeClr val="accent4">
                  <a:lumMod val="10000"/>
                </a:schemeClr>
              </a:solidFill>
              <a:round/>
              <a:headEnd/>
              <a:tailEnd/>
            </a:ln>
            <a:effectLst/>
          </p:spPr>
          <p:txBody>
            <a:bodyPr wrap="none" anchor="ctr"/>
            <a:lstStyle/>
            <a:p>
              <a:pPr>
                <a:defRPr/>
              </a:pPr>
              <a:endParaRPr lang="en-US">
                <a:solidFill>
                  <a:schemeClr val="accent4">
                    <a:lumMod val="10000"/>
                  </a:schemeClr>
                </a:solidFill>
                <a:effectLst>
                  <a:outerShdw blurRad="38100" dist="38100" dir="2700000" algn="tl">
                    <a:srgbClr val="000000">
                      <a:alpha val="43137"/>
                    </a:srgbClr>
                  </a:outerShdw>
                </a:effectLst>
              </a:endParaRPr>
            </a:p>
          </p:txBody>
        </p:sp>
      </p:grpSp>
      <p:sp>
        <p:nvSpPr>
          <p:cNvPr id="276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4CB9B80-5BA1-4E49-95D0-9F99848CC987}" type="slidenum">
              <a:rPr lang="en-US" altLang="en-US" sz="1000">
                <a:latin typeface="Times New Roman" panose="02020603050405020304" pitchFamily="18" charset="0"/>
                <a:cs typeface="Times New Roman" panose="02020603050405020304" pitchFamily="18" charset="0"/>
              </a:rPr>
              <a:pPr eaLnBrk="1" hangingPunct="1">
                <a:spcBef>
                  <a:spcPct val="0"/>
                </a:spcBef>
                <a:buFontTx/>
                <a:buNone/>
              </a:pPr>
              <a:t>22</a:t>
            </a:fld>
            <a:endParaRPr lang="en-US" altLang="en-US" sz="1000">
              <a:latin typeface="Times New Roman" panose="02020603050405020304" pitchFamily="18" charset="0"/>
              <a:cs typeface="Times New Roman" panose="02020603050405020304" pitchFamily="18" charset="0"/>
            </a:endParaRPr>
          </a:p>
        </p:txBody>
      </p:sp>
      <p:grpSp>
        <p:nvGrpSpPr>
          <p:cNvPr id="3" name="Group 17"/>
          <p:cNvGrpSpPr>
            <a:grpSpLocks/>
          </p:cNvGrpSpPr>
          <p:nvPr/>
        </p:nvGrpSpPr>
        <p:grpSpPr bwMode="auto">
          <a:xfrm>
            <a:off x="4784725" y="2084388"/>
            <a:ext cx="3911600" cy="908050"/>
            <a:chOff x="2906" y="1619"/>
            <a:chExt cx="2464" cy="572"/>
          </a:xfrm>
        </p:grpSpPr>
        <p:sp>
          <p:nvSpPr>
            <p:cNvPr id="100361" name="Line 9"/>
            <p:cNvSpPr>
              <a:spLocks noChangeShapeType="1"/>
            </p:cNvSpPr>
            <p:nvPr/>
          </p:nvSpPr>
          <p:spPr bwMode="auto">
            <a:xfrm flipV="1">
              <a:off x="2906" y="1818"/>
              <a:ext cx="2444" cy="373"/>
            </a:xfrm>
            <a:prstGeom prst="line">
              <a:avLst/>
            </a:prstGeom>
            <a:noFill/>
            <a:ln w="38100">
              <a:solidFill>
                <a:schemeClr val="accent4">
                  <a:lumMod val="10000"/>
                </a:schemeClr>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663" name="Rectangle 10"/>
            <p:cNvSpPr>
              <a:spLocks noChangeArrowheads="1"/>
            </p:cNvSpPr>
            <p:nvPr/>
          </p:nvSpPr>
          <p:spPr bwMode="auto">
            <a:xfrm rot="-462009">
              <a:off x="4762" y="1619"/>
              <a:ext cx="608"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a:solidFill>
                    <a:schemeClr val="tx1"/>
                  </a:solidFill>
                </a:rPr>
                <a:t>1400</a:t>
              </a:r>
            </a:p>
            <a:p>
              <a:pPr eaLnBrk="1" hangingPunct="1">
                <a:lnSpc>
                  <a:spcPct val="140000"/>
                </a:lnSpc>
                <a:spcBef>
                  <a:spcPct val="0"/>
                </a:spcBef>
                <a:buFontTx/>
                <a:buNone/>
              </a:pPr>
              <a:r>
                <a:rPr lang="en-US" altLang="en-US" sz="2000" b="0">
                  <a:solidFill>
                    <a:schemeClr val="tx1"/>
                  </a:solidFill>
                </a:rPr>
                <a:t> 260 M</a:t>
              </a:r>
            </a:p>
          </p:txBody>
        </p:sp>
      </p:grpSp>
      <p:grpSp>
        <p:nvGrpSpPr>
          <p:cNvPr id="4" name="Group 22"/>
          <p:cNvGrpSpPr>
            <a:grpSpLocks/>
          </p:cNvGrpSpPr>
          <p:nvPr/>
        </p:nvGrpSpPr>
        <p:grpSpPr bwMode="auto">
          <a:xfrm>
            <a:off x="5870575" y="2049463"/>
            <a:ext cx="1071563" cy="2670175"/>
            <a:chOff x="5969000" y="1592263"/>
            <a:chExt cx="1071563" cy="2670175"/>
          </a:xfrm>
        </p:grpSpPr>
        <p:sp>
          <p:nvSpPr>
            <p:cNvPr id="100363" name="Line 11"/>
            <p:cNvSpPr>
              <a:spLocks noChangeShapeType="1"/>
            </p:cNvSpPr>
            <p:nvPr/>
          </p:nvSpPr>
          <p:spPr bwMode="auto">
            <a:xfrm flipV="1">
              <a:off x="5969000" y="1592263"/>
              <a:ext cx="1071563" cy="2670175"/>
            </a:xfrm>
            <a:prstGeom prst="line">
              <a:avLst/>
            </a:prstGeom>
            <a:noFill/>
            <a:ln w="38100">
              <a:solidFill>
                <a:schemeClr val="accent4">
                  <a:lumMod val="10000"/>
                </a:schemeClr>
              </a:solidFill>
              <a:round/>
              <a:headEnd/>
              <a:tailEnd/>
            </a:ln>
            <a:effectLst/>
          </p:spPr>
          <p:txBody>
            <a:bodyPr wrap="none" anchor="ctr"/>
            <a:lstStyle/>
            <a:p>
              <a:pPr>
                <a:defRPr/>
              </a:pPr>
              <a:endParaRPr lang="en-US">
                <a:solidFill>
                  <a:schemeClr val="accent4">
                    <a:lumMod val="10000"/>
                  </a:schemeClr>
                </a:solidFill>
                <a:effectLst>
                  <a:outerShdw blurRad="38100" dist="38100" dir="2700000" algn="tl">
                    <a:srgbClr val="000000">
                      <a:alpha val="43137"/>
                    </a:srgbClr>
                  </a:outerShdw>
                </a:effectLst>
              </a:endParaRPr>
            </a:p>
          </p:txBody>
        </p:sp>
        <p:sp>
          <p:nvSpPr>
            <p:cNvPr id="27661" name="Rectangle 12"/>
            <p:cNvSpPr>
              <a:spLocks noChangeArrowheads="1"/>
            </p:cNvSpPr>
            <p:nvPr/>
          </p:nvSpPr>
          <p:spPr bwMode="auto">
            <a:xfrm rot="-4140000">
              <a:off x="5997671" y="2600446"/>
              <a:ext cx="965009"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a:solidFill>
                    <a:schemeClr val="accent4">
                      <a:lumMod val="10000"/>
                    </a:schemeClr>
                  </a:solidFill>
                </a:rPr>
                <a:t>1400</a:t>
              </a:r>
            </a:p>
            <a:p>
              <a:pPr eaLnBrk="1" hangingPunct="1">
                <a:lnSpc>
                  <a:spcPct val="140000"/>
                </a:lnSpc>
                <a:spcBef>
                  <a:spcPct val="0"/>
                </a:spcBef>
                <a:buFontTx/>
                <a:buNone/>
              </a:pPr>
              <a:r>
                <a:rPr lang="en-US" altLang="en-US" sz="2000" b="0">
                  <a:solidFill>
                    <a:schemeClr val="accent4">
                      <a:lumMod val="10000"/>
                    </a:schemeClr>
                  </a:solidFill>
                </a:rPr>
                <a:t> 200 M</a:t>
              </a:r>
            </a:p>
          </p:txBody>
        </p:sp>
      </p:grpSp>
      <p:sp>
        <p:nvSpPr>
          <p:cNvPr id="100365" name="Oval 13"/>
          <p:cNvSpPr>
            <a:spLocks noChangeArrowheads="1"/>
          </p:cNvSpPr>
          <p:nvPr/>
        </p:nvSpPr>
        <p:spPr bwMode="auto">
          <a:xfrm rot="21338761">
            <a:off x="6526213" y="2582863"/>
            <a:ext cx="261937" cy="257175"/>
          </a:xfrm>
          <a:prstGeom prst="ellipse">
            <a:avLst/>
          </a:prstGeom>
          <a:noFill/>
          <a:ln w="38100">
            <a:solidFill>
              <a:schemeClr val="accent4">
                <a:lumMod val="10000"/>
              </a:schemeClr>
            </a:solidFill>
            <a:round/>
            <a:headEnd/>
            <a:tailEnd/>
          </a:ln>
          <a:effectLst/>
        </p:spPr>
        <p:txBody>
          <a:bodyPr wrap="none" anchor="ctr"/>
          <a:lstStyle/>
          <a:p>
            <a:pPr>
              <a:defRPr/>
            </a:pPr>
            <a:endParaRPr lang="en-US">
              <a:solidFill>
                <a:schemeClr val="accent4">
                  <a:lumMod val="10000"/>
                </a:schemeClr>
              </a:solidFill>
              <a:effectLst>
                <a:outerShdw blurRad="38100" dist="38100" dir="2700000" algn="tl">
                  <a:srgbClr val="000000">
                    <a:alpha val="43137"/>
                  </a:srgbClr>
                </a:outerShdw>
              </a:effectLst>
            </a:endParaRPr>
          </a:p>
        </p:txBody>
      </p:sp>
      <p:sp>
        <p:nvSpPr>
          <p:cNvPr id="100366" name="Rectangle 14"/>
          <p:cNvSpPr>
            <a:spLocks noChangeArrowheads="1"/>
          </p:cNvSpPr>
          <p:nvPr/>
        </p:nvSpPr>
        <p:spPr bwMode="auto">
          <a:xfrm>
            <a:off x="5883275" y="1882775"/>
            <a:ext cx="9493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a:solidFill>
                  <a:schemeClr val="accent4">
                    <a:lumMod val="10000"/>
                  </a:schemeClr>
                </a:solidFill>
              </a:rPr>
              <a:t>1400   FIX</a:t>
            </a:r>
          </a:p>
        </p:txBody>
      </p:sp>
      <p:sp>
        <p:nvSpPr>
          <p:cNvPr id="27656" name="Rectangle 20"/>
          <p:cNvSpPr>
            <a:spLocks noGrp="1" noChangeArrowheads="1"/>
          </p:cNvSpPr>
          <p:nvPr>
            <p:ph type="title"/>
          </p:nvPr>
        </p:nvSpPr>
        <p:spPr>
          <a:xfrm>
            <a:off x="98425" y="20844"/>
            <a:ext cx="7772400" cy="84393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dirty="0">
                <a:cs typeface="Tahoma" panose="020B0604030504040204" pitchFamily="34" charset="0"/>
              </a:rPr>
              <a:t>LOPs &amp; Fix</a:t>
            </a:r>
          </a:p>
        </p:txBody>
      </p:sp>
      <p:sp>
        <p:nvSpPr>
          <p:cNvPr id="65550" name="Text Box 24"/>
          <p:cNvSpPr txBox="1">
            <a:spLocks noChangeArrowheads="1"/>
          </p:cNvSpPr>
          <p:nvPr/>
        </p:nvSpPr>
        <p:spPr bwMode="auto">
          <a:xfrm>
            <a:off x="1425575" y="1524000"/>
            <a:ext cx="4114800" cy="830263"/>
          </a:xfrm>
          <a:prstGeom prst="rect">
            <a:avLst/>
          </a:prstGeom>
          <a:noFill/>
          <a:ln w="12700">
            <a:noFill/>
            <a:miter lim="800000"/>
            <a:headEnd type="none" w="sm" len="sm"/>
            <a:tailEnd type="none" w="sm" len="sm"/>
          </a:ln>
        </p:spPr>
        <p:txBody>
          <a:bodyPr>
            <a:spAutoFit/>
          </a:bodyPr>
          <a:lstStyle/>
          <a:p>
            <a:pPr>
              <a:spcBef>
                <a:spcPct val="50000"/>
              </a:spcBef>
              <a:defRPr/>
            </a:pPr>
            <a:r>
              <a:rPr lang="en-US" sz="2400" b="1" dirty="0">
                <a:solidFill>
                  <a:schemeClr val="accent4">
                    <a:lumMod val="10000"/>
                  </a:schemeClr>
                </a:solidFill>
                <a:latin typeface="Arial" charset="0"/>
                <a:cs typeface="Arial" charset="0"/>
              </a:rPr>
              <a:t>At 2 pm (1400) a M bearing is taken on the tank</a:t>
            </a:r>
          </a:p>
        </p:txBody>
      </p:sp>
      <p:sp>
        <p:nvSpPr>
          <p:cNvPr id="22" name="Text Box 24"/>
          <p:cNvSpPr txBox="1">
            <a:spLocks noChangeArrowheads="1"/>
          </p:cNvSpPr>
          <p:nvPr/>
        </p:nvSpPr>
        <p:spPr bwMode="auto">
          <a:xfrm>
            <a:off x="968375" y="3429000"/>
            <a:ext cx="2895600" cy="1200150"/>
          </a:xfrm>
          <a:prstGeom prst="rect">
            <a:avLst/>
          </a:prstGeom>
          <a:noFill/>
          <a:ln w="12700">
            <a:noFill/>
            <a:miter lim="800000"/>
            <a:headEnd type="none" w="sm" len="sm"/>
            <a:tailEnd type="none" w="sm" len="sm"/>
          </a:ln>
        </p:spPr>
        <p:txBody>
          <a:bodyPr>
            <a:spAutoFit/>
          </a:bodyPr>
          <a:lstStyle/>
          <a:p>
            <a:pPr>
              <a:spcBef>
                <a:spcPct val="50000"/>
              </a:spcBef>
              <a:defRPr/>
            </a:pPr>
            <a:r>
              <a:rPr lang="en-US" sz="2400" b="1" dirty="0">
                <a:solidFill>
                  <a:schemeClr val="accent4">
                    <a:lumMod val="10000"/>
                  </a:schemeClr>
                </a:solidFill>
                <a:latin typeface="Arial" charset="0"/>
                <a:cs typeface="Arial" charset="0"/>
              </a:rPr>
              <a:t>Then a M bearing is taken on the tower</a:t>
            </a:r>
          </a:p>
        </p:txBody>
      </p:sp>
      <p:sp>
        <p:nvSpPr>
          <p:cNvPr id="24" name="Text Box 24"/>
          <p:cNvSpPr txBox="1">
            <a:spLocks noChangeArrowheads="1"/>
          </p:cNvSpPr>
          <p:nvPr/>
        </p:nvSpPr>
        <p:spPr bwMode="auto">
          <a:xfrm>
            <a:off x="2187575" y="5867400"/>
            <a:ext cx="5410200" cy="461963"/>
          </a:xfrm>
          <a:prstGeom prst="rect">
            <a:avLst/>
          </a:prstGeom>
          <a:noFill/>
          <a:ln w="12700">
            <a:noFill/>
            <a:miter lim="800000"/>
            <a:headEnd type="none" w="sm" len="sm"/>
            <a:tailEnd type="none" w="sm" len="sm"/>
          </a:ln>
        </p:spPr>
        <p:txBody>
          <a:bodyPr>
            <a:spAutoFit/>
          </a:bodyPr>
          <a:lstStyle/>
          <a:p>
            <a:pPr>
              <a:spcBef>
                <a:spcPct val="50000"/>
              </a:spcBef>
              <a:defRPr/>
            </a:pPr>
            <a:r>
              <a:rPr lang="en-US" sz="2400" b="1" dirty="0">
                <a:solidFill>
                  <a:schemeClr val="accent4">
                    <a:lumMod val="10000"/>
                  </a:schemeClr>
                </a:solidFill>
                <a:latin typeface="Arial" charset="0"/>
                <a:cs typeface="Arial" charset="0"/>
              </a:rPr>
              <a:t>Where the two LOPs cross is a FIX</a:t>
            </a:r>
          </a:p>
        </p:txBody>
      </p:sp>
      <p:sp>
        <p:nvSpPr>
          <p:cNvPr id="5" name="TextBox 4"/>
          <p:cNvSpPr txBox="1"/>
          <p:nvPr/>
        </p:nvSpPr>
        <p:spPr>
          <a:xfrm rot="21038399">
            <a:off x="5121673" y="2526488"/>
            <a:ext cx="1149715" cy="430887"/>
          </a:xfrm>
          <a:prstGeom prst="rect">
            <a:avLst/>
          </a:prstGeom>
          <a:noFill/>
        </p:spPr>
        <p:txBody>
          <a:bodyPr wrap="square" rtlCol="0">
            <a:spAutoFit/>
          </a:bodyPr>
          <a:lstStyle/>
          <a:p>
            <a:r>
              <a:rPr lang="en-US" sz="2200" dirty="0" smtClean="0">
                <a:solidFill>
                  <a:schemeClr val="accent4">
                    <a:lumMod val="10000"/>
                  </a:schemeClr>
                </a:solidFill>
              </a:rPr>
              <a:t>1400</a:t>
            </a:r>
            <a:endParaRPr lang="en-US" sz="2200" dirty="0">
              <a:solidFill>
                <a:schemeClr val="accent4">
                  <a:lumMod val="10000"/>
                </a:schemeClr>
              </a:solidFill>
            </a:endParaRPr>
          </a:p>
        </p:txBody>
      </p:sp>
      <p:sp>
        <p:nvSpPr>
          <p:cNvPr id="23" name="TextBox 22"/>
          <p:cNvSpPr txBox="1"/>
          <p:nvPr/>
        </p:nvSpPr>
        <p:spPr>
          <a:xfrm rot="21038399">
            <a:off x="5257617" y="2757625"/>
            <a:ext cx="1149715" cy="430887"/>
          </a:xfrm>
          <a:prstGeom prst="rect">
            <a:avLst/>
          </a:prstGeom>
          <a:noFill/>
        </p:spPr>
        <p:txBody>
          <a:bodyPr wrap="square" rtlCol="0">
            <a:spAutoFit/>
          </a:bodyPr>
          <a:lstStyle/>
          <a:p>
            <a:r>
              <a:rPr lang="en-US" sz="2200" dirty="0" smtClean="0">
                <a:solidFill>
                  <a:schemeClr val="accent4">
                    <a:lumMod val="10000"/>
                  </a:schemeClr>
                </a:solidFill>
              </a:rPr>
              <a:t>250 M</a:t>
            </a:r>
            <a:endParaRPr lang="en-US" sz="2200" dirty="0">
              <a:solidFill>
                <a:schemeClr val="accent4">
                  <a:lumMod val="10000"/>
                </a:schemeClr>
              </a:solidFill>
            </a:endParaRPr>
          </a:p>
        </p:txBody>
      </p:sp>
      <p:sp>
        <p:nvSpPr>
          <p:cNvPr id="8" name="TextBox 7"/>
          <p:cNvSpPr txBox="1"/>
          <p:nvPr/>
        </p:nvSpPr>
        <p:spPr>
          <a:xfrm>
            <a:off x="7597775" y="4629150"/>
            <a:ext cx="242374"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2616034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3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6" grpId="0"/>
      <p:bldP spid="65550" grpId="0"/>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ctrTitle"/>
          </p:nvPr>
        </p:nvSpPr>
        <p:spPr>
          <a:xfrm>
            <a:off x="914400" y="1524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sz="4800" b="0" dirty="0">
                <a:effectLst/>
                <a:cs typeface="Tahoma" panose="020B0604030504040204" pitchFamily="34" charset="0"/>
              </a:rPr>
              <a:t>The Weekend Navigator</a:t>
            </a:r>
          </a:p>
        </p:txBody>
      </p:sp>
      <p:sp>
        <p:nvSpPr>
          <p:cNvPr id="28676" name="Rectangle 3"/>
          <p:cNvSpPr>
            <a:spLocks noGrp="1" noChangeArrowheads="1"/>
          </p:cNvSpPr>
          <p:nvPr>
            <p:ph type="subTitle" idx="1"/>
          </p:nvPr>
        </p:nvSpPr>
        <p:spPr>
          <a:xfrm>
            <a:off x="1447800" y="1600200"/>
            <a:ext cx="6858000" cy="2590800"/>
          </a:xfrm>
        </p:spPr>
        <p:txBody>
          <a:bodyPr anchor="ctr"/>
          <a:lstStyle/>
          <a:p>
            <a:pPr algn="ctr" eaLnBrk="1" hangingPunct="1">
              <a:lnSpc>
                <a:spcPct val="80000"/>
              </a:lnSpc>
              <a:spcBef>
                <a:spcPct val="0"/>
              </a:spcBef>
              <a:defRPr/>
            </a:pPr>
            <a:r>
              <a:rPr lang="en-US" sz="4400" b="1" dirty="0">
                <a:solidFill>
                  <a:schemeClr val="tx2"/>
                </a:solidFill>
                <a:effectLst>
                  <a:outerShdw blurRad="38100" dist="38100" dir="2700000" algn="tl">
                    <a:srgbClr val="000000"/>
                  </a:outerShdw>
                </a:effectLst>
                <a:ea typeface="+mj-ea"/>
                <a:cs typeface="+mj-cs"/>
              </a:rPr>
              <a:t>Planning with GPS</a:t>
            </a:r>
          </a:p>
        </p:txBody>
      </p:sp>
    </p:spTree>
    <p:extLst>
      <p:ext uri="{BB962C8B-B14F-4D97-AF65-F5344CB8AC3E}">
        <p14:creationId xmlns:p14="http://schemas.microsoft.com/office/powerpoint/2010/main" val="232132435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24</a:t>
            </a:fld>
            <a:endParaRPr lang="en-US" altLang="en-US" sz="1000">
              <a:latin typeface="Comic Sans MS" panose="030F0702030302020204" pitchFamily="66" charset="0"/>
              <a:cs typeface="Times New Roman" panose="02020603050405020304" pitchFamily="18" charset="0"/>
            </a:endParaRPr>
          </a:p>
        </p:txBody>
      </p:sp>
      <p:sp>
        <p:nvSpPr>
          <p:cNvPr id="11"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800" b="0" dirty="0">
                <a:effectLst/>
                <a:cs typeface="Tahoma" panose="020B0604030504040204" pitchFamily="34" charset="0"/>
              </a:rPr>
              <a:t>What is a Marine GPS? </a:t>
            </a:r>
          </a:p>
        </p:txBody>
      </p:sp>
      <p:sp>
        <p:nvSpPr>
          <p:cNvPr id="12" name="Rectangle 3"/>
          <p:cNvSpPr txBox="1">
            <a:spLocks noChangeArrowheads="1"/>
          </p:cNvSpPr>
          <p:nvPr/>
        </p:nvSpPr>
        <p:spPr bwMode="auto">
          <a:xfrm>
            <a:off x="713874" y="1884947"/>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altLang="en-US" sz="2800" kern="0" dirty="0" smtClean="0">
                <a:cs typeface="Times New Roman" panose="02020603050405020304" pitchFamily="18" charset="0"/>
              </a:rPr>
              <a:t>Device to assist in planning, execution, and monitoring a marine voyage </a:t>
            </a:r>
          </a:p>
          <a:p>
            <a:r>
              <a:rPr lang="en-US" altLang="en-US" sz="2800" kern="0" dirty="0" smtClean="0">
                <a:cs typeface="Times New Roman" panose="02020603050405020304" pitchFamily="18" charset="0"/>
              </a:rPr>
              <a:t>Gets current position and time from satellites</a:t>
            </a:r>
          </a:p>
          <a:p>
            <a:r>
              <a:rPr lang="en-US" altLang="en-US" sz="2800" kern="0" dirty="0" smtClean="0">
                <a:cs typeface="Times New Roman" panose="02020603050405020304" pitchFamily="18" charset="0"/>
              </a:rPr>
              <a:t>Gets chart information from:</a:t>
            </a:r>
          </a:p>
          <a:p>
            <a:pPr lvl="1"/>
            <a:r>
              <a:rPr lang="en-US" altLang="en-US" sz="2400" kern="0" dirty="0" smtClean="0">
                <a:cs typeface="Times New Roman" panose="02020603050405020304" pitchFamily="18" charset="0"/>
              </a:rPr>
              <a:t>Key stroked manually</a:t>
            </a:r>
          </a:p>
          <a:p>
            <a:pPr lvl="1"/>
            <a:r>
              <a:rPr lang="en-US" altLang="en-US" sz="2400" kern="0" dirty="0" smtClean="0">
                <a:cs typeface="Times New Roman" panose="02020603050405020304" pitchFamily="18" charset="0"/>
              </a:rPr>
              <a:t>Navigation chart files</a:t>
            </a:r>
          </a:p>
          <a:p>
            <a:pPr lvl="1"/>
            <a:r>
              <a:rPr lang="en-US" altLang="en-US" sz="2400" kern="0" dirty="0" smtClean="0">
                <a:cs typeface="Times New Roman" panose="02020603050405020304" pitchFamily="18" charset="0"/>
              </a:rPr>
              <a:t>Downloads</a:t>
            </a:r>
          </a:p>
          <a:p>
            <a:r>
              <a:rPr lang="en-US" altLang="en-US" sz="2800" kern="0" dirty="0" smtClean="0">
                <a:cs typeface="Times New Roman" panose="02020603050405020304" pitchFamily="18" charset="0"/>
              </a:rPr>
              <a:t>Calculates distance, lapsed time, speed, heading</a:t>
            </a:r>
          </a:p>
        </p:txBody>
      </p:sp>
    </p:spTree>
    <p:extLst>
      <p:ext uri="{BB962C8B-B14F-4D97-AF65-F5344CB8AC3E}">
        <p14:creationId xmlns:p14="http://schemas.microsoft.com/office/powerpoint/2010/main" val="144775715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idx="4294967295"/>
          </p:nvPr>
        </p:nvSpPr>
        <p:spPr>
          <a:xfrm>
            <a:off x="2819400" y="0"/>
            <a:ext cx="63246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4800" b="0" dirty="0">
                <a:effectLst/>
                <a:cs typeface="Tahoma" panose="020B0604030504040204" pitchFamily="34" charset="0"/>
              </a:rPr>
              <a:t>Satellite-Based System</a:t>
            </a:r>
          </a:p>
        </p:txBody>
      </p:sp>
    </p:spTree>
    <p:extLst>
      <p:ext uri="{BB962C8B-B14F-4D97-AF65-F5344CB8AC3E}">
        <p14:creationId xmlns:p14="http://schemas.microsoft.com/office/powerpoint/2010/main" val="3162153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4"/>
          <p:cNvSpPr>
            <a:spLocks noChangeArrowheads="1"/>
          </p:cNvSpPr>
          <p:nvPr/>
        </p:nvSpPr>
        <p:spPr bwMode="auto">
          <a:xfrm>
            <a:off x="3008313" y="3244850"/>
            <a:ext cx="5060950" cy="522288"/>
          </a:xfrm>
          <a:prstGeom prst="rect">
            <a:avLst/>
          </a:prstGeom>
          <a:noFill/>
          <a:ln w="9525">
            <a:noFill/>
            <a:miter lim="800000"/>
            <a:headEnd/>
            <a:tailEnd/>
          </a:ln>
        </p:spPr>
        <p:txBody>
          <a:bodyPr wrap="none">
            <a:spAutoFit/>
          </a:bodyPr>
          <a:lstStyle/>
          <a:p>
            <a:pPr>
              <a:defRPr/>
            </a:pPr>
            <a:r>
              <a:rPr lang="en-US" sz="2800" b="1" dirty="0">
                <a:solidFill>
                  <a:schemeClr val="accent6">
                    <a:lumMod val="50000"/>
                  </a:schemeClr>
                </a:solidFill>
                <a:latin typeface="Arial" charset="0"/>
                <a:cs typeface="Arial" charset="0"/>
              </a:rPr>
              <a:t>NOTE </a:t>
            </a:r>
            <a:r>
              <a:rPr lang="en-US" sz="2800" dirty="0">
                <a:solidFill>
                  <a:schemeClr val="accent6">
                    <a:lumMod val="50000"/>
                  </a:schemeClr>
                </a:solidFill>
                <a:latin typeface="Arial" charset="0"/>
                <a:cs typeface="Arial" charset="0"/>
              </a:rPr>
              <a:t>Replace with Fig 4-31 b</a:t>
            </a:r>
            <a:endParaRPr lang="en-US" sz="2800" b="1" dirty="0">
              <a:solidFill>
                <a:schemeClr val="accent6">
                  <a:lumMod val="50000"/>
                </a:schemeClr>
              </a:solidFill>
              <a:latin typeface="Arial" charset="0"/>
              <a:cs typeface="Arial" charset="0"/>
            </a:endParaRPr>
          </a:p>
        </p:txBody>
      </p:sp>
      <p:pic>
        <p:nvPicPr>
          <p:cNvPr id="31747" name="Picture 4" descr="Fig 4-3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p:cNvSpPr>
            <a:spLocks noGrp="1" noChangeArrowheads="1"/>
          </p:cNvSpPr>
          <p:nvPr>
            <p:ph type="title" idx="4294967295"/>
          </p:nvPr>
        </p:nvSpPr>
        <p:spPr>
          <a:xfrm>
            <a:off x="8021" y="0"/>
            <a:ext cx="6715125"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4000" b="0" dirty="0">
                <a:effectLst/>
                <a:cs typeface="Tahoma" panose="020B0604030504040204" pitchFamily="34" charset="0"/>
              </a:rPr>
              <a:t>3-D Fix with 4 Satellites</a:t>
            </a:r>
          </a:p>
        </p:txBody>
      </p:sp>
      <p:sp>
        <p:nvSpPr>
          <p:cNvPr id="31749" name="TextBox 4"/>
          <p:cNvSpPr txBox="1">
            <a:spLocks noChangeArrowheads="1"/>
          </p:cNvSpPr>
          <p:nvPr/>
        </p:nvSpPr>
        <p:spPr bwMode="auto">
          <a:xfrm>
            <a:off x="7086600" y="6411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rgbClr val="FFFF00"/>
                </a:solidFill>
              </a:rPr>
              <a:t>Fig 4-31</a:t>
            </a:r>
          </a:p>
        </p:txBody>
      </p:sp>
    </p:spTree>
    <p:extLst>
      <p:ext uri="{BB962C8B-B14F-4D97-AF65-F5344CB8AC3E}">
        <p14:creationId xmlns:p14="http://schemas.microsoft.com/office/powerpoint/2010/main" val="226155162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27</a:t>
            </a:fld>
            <a:endParaRPr lang="en-US" altLang="en-US" sz="1000">
              <a:latin typeface="Comic Sans MS" panose="030F0702030302020204" pitchFamily="66" charset="0"/>
              <a:cs typeface="Times New Roman" panose="02020603050405020304" pitchFamily="18" charset="0"/>
            </a:endParaRPr>
          </a:p>
        </p:txBody>
      </p:sp>
      <p:sp>
        <p:nvSpPr>
          <p:cNvPr id="5" name="Rectangle 3"/>
          <p:cNvSpPr txBox="1">
            <a:spLocks noChangeArrowheads="1"/>
          </p:cNvSpPr>
          <p:nvPr/>
        </p:nvSpPr>
        <p:spPr bwMode="auto">
          <a:xfrm>
            <a:off x="838200" y="185286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altLang="en-US" kern="0" dirty="0" smtClean="0">
                <a:cs typeface="Times New Roman" panose="02020603050405020304" pitchFamily="18" charset="0"/>
              </a:rPr>
              <a:t>Basic GPS</a:t>
            </a:r>
          </a:p>
          <a:p>
            <a:pPr lvl="1"/>
            <a:r>
              <a:rPr lang="en-US" altLang="en-US" kern="0" dirty="0" smtClean="0">
                <a:cs typeface="Times New Roman" panose="02020603050405020304" pitchFamily="18" charset="0"/>
              </a:rPr>
              <a:t>Typical accuracy: within 30 feet</a:t>
            </a:r>
          </a:p>
          <a:p>
            <a:r>
              <a:rPr lang="en-US" altLang="en-US" kern="0" dirty="0" smtClean="0">
                <a:cs typeface="Times New Roman" panose="02020603050405020304" pitchFamily="18" charset="0"/>
              </a:rPr>
              <a:t>GPS Augmentations</a:t>
            </a:r>
          </a:p>
          <a:p>
            <a:pPr lvl="1"/>
            <a:r>
              <a:rPr lang="en-US" altLang="en-US" kern="0" dirty="0" smtClean="0">
                <a:cs typeface="Times New Roman" panose="02020603050405020304" pitchFamily="18" charset="0"/>
              </a:rPr>
              <a:t>Differential GPS (DGPS)</a:t>
            </a:r>
            <a:endParaRPr lang="en-US" altLang="en-US" i="1" kern="0" dirty="0" smtClean="0">
              <a:cs typeface="Times New Roman" panose="02020603050405020304" pitchFamily="18" charset="0"/>
            </a:endParaRPr>
          </a:p>
          <a:p>
            <a:pPr lvl="2"/>
            <a:r>
              <a:rPr lang="en-US" altLang="en-US" kern="0" dirty="0" smtClean="0">
                <a:cs typeface="Times New Roman" panose="02020603050405020304" pitchFamily="18" charset="0"/>
              </a:rPr>
              <a:t>Typical accuracy: within 15 feet</a:t>
            </a:r>
          </a:p>
          <a:p>
            <a:pPr lvl="1"/>
            <a:r>
              <a:rPr lang="en-US" altLang="en-US" kern="0" dirty="0" smtClean="0">
                <a:cs typeface="Times New Roman" panose="02020603050405020304" pitchFamily="18" charset="0"/>
              </a:rPr>
              <a:t>Wide Area Augmentation System (WAAS) </a:t>
            </a:r>
          </a:p>
          <a:p>
            <a:pPr lvl="2"/>
            <a:r>
              <a:rPr lang="en-US" altLang="en-US" kern="0" dirty="0" smtClean="0">
                <a:cs typeface="Times New Roman" panose="02020603050405020304" pitchFamily="18" charset="0"/>
              </a:rPr>
              <a:t>Typical accuracy: within 10 feet</a:t>
            </a:r>
          </a:p>
        </p:txBody>
      </p:sp>
      <p:sp>
        <p:nvSpPr>
          <p:cNvPr id="6"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dirty="0">
                <a:effectLst/>
                <a:cs typeface="Tahoma" panose="020B0604030504040204" pitchFamily="34" charset="0"/>
              </a:rPr>
              <a:t>GPS Accuracy</a:t>
            </a:r>
          </a:p>
        </p:txBody>
      </p:sp>
    </p:spTree>
    <p:extLst>
      <p:ext uri="{BB962C8B-B14F-4D97-AF65-F5344CB8AC3E}">
        <p14:creationId xmlns:p14="http://schemas.microsoft.com/office/powerpoint/2010/main" val="414218624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28</a:t>
            </a:fld>
            <a:endParaRPr lang="en-US" altLang="en-US" sz="1000">
              <a:latin typeface="Comic Sans MS" panose="030F0702030302020204" pitchFamily="66" charset="0"/>
              <a:cs typeface="Times New Roman" panose="02020603050405020304" pitchFamily="18" charset="0"/>
            </a:endParaRPr>
          </a:p>
        </p:txBody>
      </p:sp>
      <p:sp>
        <p:nvSpPr>
          <p:cNvPr id="7" name="Line 4"/>
          <p:cNvSpPr>
            <a:spLocks noChangeShapeType="1"/>
          </p:cNvSpPr>
          <p:nvPr/>
        </p:nvSpPr>
        <p:spPr bwMode="auto">
          <a:xfrm>
            <a:off x="2647950" y="2935288"/>
            <a:ext cx="1295400" cy="3048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flipV="1">
            <a:off x="2098675" y="3894138"/>
            <a:ext cx="1873250" cy="7429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6"/>
          <p:cNvSpPr>
            <a:spLocks noChangeShapeType="1"/>
          </p:cNvSpPr>
          <p:nvPr/>
        </p:nvSpPr>
        <p:spPr bwMode="auto">
          <a:xfrm flipV="1">
            <a:off x="2957513" y="3575050"/>
            <a:ext cx="990600"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p:cNvSpPr>
            <a:spLocks noChangeShapeType="1"/>
          </p:cNvSpPr>
          <p:nvPr/>
        </p:nvSpPr>
        <p:spPr bwMode="auto">
          <a:xfrm flipH="1">
            <a:off x="5486400" y="2220913"/>
            <a:ext cx="4762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1"/>
          <p:cNvSpPr>
            <a:spLocks noChangeShapeType="1"/>
          </p:cNvSpPr>
          <p:nvPr/>
        </p:nvSpPr>
        <p:spPr bwMode="auto">
          <a:xfrm flipH="1">
            <a:off x="5638800" y="3232150"/>
            <a:ext cx="990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2"/>
          <p:cNvSpPr>
            <a:spLocks noChangeShapeType="1"/>
          </p:cNvSpPr>
          <p:nvPr/>
        </p:nvSpPr>
        <p:spPr bwMode="auto">
          <a:xfrm flipH="1" flipV="1">
            <a:off x="5562600" y="3549650"/>
            <a:ext cx="1219200"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3"/>
          <p:cNvSpPr>
            <a:spLocks noChangeShapeType="1"/>
          </p:cNvSpPr>
          <p:nvPr/>
        </p:nvSpPr>
        <p:spPr bwMode="auto">
          <a:xfrm flipH="1" flipV="1">
            <a:off x="5638800" y="3897313"/>
            <a:ext cx="1143000" cy="3048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4"/>
          <p:cNvSpPr>
            <a:spLocks noChangeShapeType="1"/>
          </p:cNvSpPr>
          <p:nvPr/>
        </p:nvSpPr>
        <p:spPr bwMode="auto">
          <a:xfrm flipH="1">
            <a:off x="5573713" y="5084763"/>
            <a:ext cx="9144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15"/>
          <p:cNvSpPr txBox="1">
            <a:spLocks noChangeArrowheads="1"/>
          </p:cNvSpPr>
          <p:nvPr/>
        </p:nvSpPr>
        <p:spPr bwMode="auto">
          <a:xfrm>
            <a:off x="1371600" y="2667000"/>
            <a:ext cx="1079500" cy="457200"/>
          </a:xfrm>
          <a:prstGeom prst="rect">
            <a:avLst/>
          </a:prstGeom>
          <a:noFill/>
          <a:ln w="50800">
            <a:noFill/>
            <a:miter lim="800000"/>
            <a:headEnd/>
            <a:tailEnd type="none" w="med" len="lg"/>
          </a:ln>
        </p:spPr>
        <p:txBody>
          <a:bodyPr wrap="none">
            <a:spAutoFit/>
          </a:bodyPr>
          <a:lstStyle/>
          <a:p>
            <a:pPr>
              <a:defRPr/>
            </a:pPr>
            <a:r>
              <a:rPr lang="en-US" sz="2400" b="1" dirty="0">
                <a:solidFill>
                  <a:schemeClr val="accent4">
                    <a:lumMod val="10000"/>
                  </a:schemeClr>
                </a:solidFill>
                <a:latin typeface="Arial" charset="0"/>
              </a:rPr>
              <a:t>GOTO</a:t>
            </a:r>
          </a:p>
        </p:txBody>
      </p:sp>
      <p:sp>
        <p:nvSpPr>
          <p:cNvPr id="16" name="Text Box 16"/>
          <p:cNvSpPr txBox="1">
            <a:spLocks noChangeArrowheads="1"/>
          </p:cNvSpPr>
          <p:nvPr/>
        </p:nvSpPr>
        <p:spPr bwMode="auto">
          <a:xfrm>
            <a:off x="549275" y="3449638"/>
            <a:ext cx="2263775" cy="457200"/>
          </a:xfrm>
          <a:prstGeom prst="rect">
            <a:avLst/>
          </a:prstGeom>
          <a:noFill/>
          <a:ln w="50800">
            <a:noFill/>
            <a:miter lim="800000"/>
            <a:headEnd/>
            <a:tailEnd type="none" w="med" len="lg"/>
          </a:ln>
        </p:spPr>
        <p:txBody>
          <a:bodyPr wrap="none">
            <a:spAutoFit/>
          </a:bodyPr>
          <a:lstStyle/>
          <a:p>
            <a:pPr>
              <a:defRPr/>
            </a:pPr>
            <a:r>
              <a:rPr lang="en-US" sz="2400" b="1">
                <a:solidFill>
                  <a:schemeClr val="accent4">
                    <a:lumMod val="10000"/>
                  </a:schemeClr>
                </a:solidFill>
                <a:latin typeface="Arial" charset="0"/>
              </a:rPr>
              <a:t>POWER (light)</a:t>
            </a:r>
          </a:p>
        </p:txBody>
      </p:sp>
      <p:sp>
        <p:nvSpPr>
          <p:cNvPr id="17" name="Text Box 17"/>
          <p:cNvSpPr txBox="1">
            <a:spLocks noChangeArrowheads="1"/>
          </p:cNvSpPr>
          <p:nvPr/>
        </p:nvSpPr>
        <p:spPr bwMode="auto">
          <a:xfrm>
            <a:off x="1057275" y="4406900"/>
            <a:ext cx="911225" cy="457200"/>
          </a:xfrm>
          <a:prstGeom prst="rect">
            <a:avLst/>
          </a:prstGeom>
          <a:noFill/>
          <a:ln w="50800">
            <a:noFill/>
            <a:miter lim="800000"/>
            <a:headEnd/>
            <a:tailEnd type="none" w="med" len="lg"/>
          </a:ln>
        </p:spPr>
        <p:txBody>
          <a:bodyPr wrap="none">
            <a:spAutoFit/>
          </a:bodyPr>
          <a:lstStyle/>
          <a:p>
            <a:pPr>
              <a:defRPr/>
            </a:pPr>
            <a:r>
              <a:rPr lang="en-US" sz="2400" b="1">
                <a:solidFill>
                  <a:schemeClr val="accent4">
                    <a:lumMod val="10000"/>
                  </a:schemeClr>
                </a:solidFill>
                <a:latin typeface="Arial" charset="0"/>
              </a:rPr>
              <a:t>QUIT</a:t>
            </a:r>
          </a:p>
        </p:txBody>
      </p:sp>
      <p:sp>
        <p:nvSpPr>
          <p:cNvPr id="18" name="Text Box 18"/>
          <p:cNvSpPr txBox="1">
            <a:spLocks noChangeArrowheads="1"/>
          </p:cNvSpPr>
          <p:nvPr/>
        </p:nvSpPr>
        <p:spPr bwMode="auto">
          <a:xfrm>
            <a:off x="5962650" y="1981200"/>
            <a:ext cx="1676400" cy="457200"/>
          </a:xfrm>
          <a:prstGeom prst="rect">
            <a:avLst/>
          </a:prstGeom>
          <a:noFill/>
          <a:ln w="50800">
            <a:noFill/>
            <a:miter lim="800000"/>
            <a:headEnd/>
            <a:tailEnd type="none" w="med" len="lg"/>
          </a:ln>
        </p:spPr>
        <p:txBody>
          <a:bodyPr wrap="none">
            <a:spAutoFit/>
          </a:bodyPr>
          <a:lstStyle/>
          <a:p>
            <a:pPr>
              <a:defRPr/>
            </a:pPr>
            <a:r>
              <a:rPr lang="en-US" sz="2400" b="1" dirty="0">
                <a:solidFill>
                  <a:schemeClr val="accent4">
                    <a:lumMod val="10000"/>
                  </a:schemeClr>
                </a:solidFill>
                <a:latin typeface="Arial" charset="0"/>
              </a:rPr>
              <a:t>ANTENNA</a:t>
            </a:r>
          </a:p>
        </p:txBody>
      </p:sp>
      <p:sp>
        <p:nvSpPr>
          <p:cNvPr id="19" name="Text Box 20"/>
          <p:cNvSpPr txBox="1">
            <a:spLocks noChangeArrowheads="1"/>
          </p:cNvSpPr>
          <p:nvPr/>
        </p:nvSpPr>
        <p:spPr bwMode="auto">
          <a:xfrm>
            <a:off x="6626225" y="2971800"/>
            <a:ext cx="1047750" cy="457200"/>
          </a:xfrm>
          <a:prstGeom prst="rect">
            <a:avLst/>
          </a:prstGeom>
          <a:noFill/>
          <a:ln w="50800">
            <a:noFill/>
            <a:miter lim="800000"/>
            <a:headEnd/>
            <a:tailEnd type="none" w="med" len="lg"/>
          </a:ln>
        </p:spPr>
        <p:txBody>
          <a:bodyPr wrap="none">
            <a:spAutoFit/>
          </a:bodyPr>
          <a:lstStyle/>
          <a:p>
            <a:pPr>
              <a:defRPr/>
            </a:pPr>
            <a:r>
              <a:rPr lang="en-US" sz="2400" b="1">
                <a:solidFill>
                  <a:schemeClr val="accent4">
                    <a:lumMod val="10000"/>
                  </a:schemeClr>
                </a:solidFill>
                <a:latin typeface="Arial" charset="0"/>
              </a:rPr>
              <a:t>PAGE</a:t>
            </a:r>
          </a:p>
        </p:txBody>
      </p:sp>
      <p:cxnSp>
        <p:nvCxnSpPr>
          <p:cNvPr id="20" name="Straight Connector 19"/>
          <p:cNvCxnSpPr/>
          <p:nvPr/>
        </p:nvCxnSpPr>
        <p:spPr>
          <a:xfrm>
            <a:off x="5638800" y="2754313"/>
            <a:ext cx="11493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pic>
        <p:nvPicPr>
          <p:cNvPr id="21" name="Picture 3" descr="23 G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2122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
          <p:cNvSpPr>
            <a:spLocks noGrp="1" noChangeArrowheads="1"/>
          </p:cNvSpPr>
          <p:nvPr>
            <p:ph type="title" idx="4294967295"/>
          </p:nvPr>
        </p:nvSpPr>
        <p:spPr>
          <a:xfrm>
            <a:off x="457200" y="15240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800" b="0" dirty="0">
                <a:effectLst/>
                <a:cs typeface="Tahoma" panose="020B0604030504040204" pitchFamily="34" charset="0"/>
              </a:rPr>
              <a:t/>
            </a:r>
            <a:br>
              <a:rPr lang="en-US" sz="4800" b="0" dirty="0">
                <a:effectLst/>
                <a:cs typeface="Tahoma" panose="020B0604030504040204" pitchFamily="34" charset="0"/>
              </a:rPr>
            </a:br>
            <a:r>
              <a:rPr lang="en-US" sz="4800" b="0" dirty="0" smtClean="0">
                <a:effectLst/>
                <a:cs typeface="Tahoma" panose="020B0604030504040204" pitchFamily="34" charset="0"/>
              </a:rPr>
              <a:t>  Typical </a:t>
            </a:r>
            <a:r>
              <a:rPr lang="en-US" sz="4800" b="0" dirty="0">
                <a:effectLst/>
                <a:cs typeface="Tahoma" panose="020B0604030504040204" pitchFamily="34" charset="0"/>
              </a:rPr>
              <a:t>GPS Buttons</a:t>
            </a:r>
            <a:br>
              <a:rPr lang="en-US" sz="4800" b="0" dirty="0">
                <a:effectLst/>
                <a:cs typeface="Tahoma" panose="020B0604030504040204" pitchFamily="34" charset="0"/>
              </a:rPr>
            </a:br>
            <a:endParaRPr lang="en-US" sz="4800" b="0" dirty="0">
              <a:effectLst/>
              <a:cs typeface="Tahoma" panose="020B0604030504040204" pitchFamily="34" charset="0"/>
            </a:endParaRPr>
          </a:p>
        </p:txBody>
      </p:sp>
      <p:sp>
        <p:nvSpPr>
          <p:cNvPr id="23" name="Text Box 21"/>
          <p:cNvSpPr txBox="1">
            <a:spLocks noChangeArrowheads="1"/>
          </p:cNvSpPr>
          <p:nvPr/>
        </p:nvSpPr>
        <p:spPr bwMode="auto">
          <a:xfrm>
            <a:off x="6778625" y="3429000"/>
            <a:ext cx="1100138" cy="457200"/>
          </a:xfrm>
          <a:prstGeom prst="rect">
            <a:avLst/>
          </a:prstGeom>
          <a:noFill/>
          <a:ln w="50800">
            <a:noFill/>
            <a:miter lim="800000"/>
            <a:headEnd/>
            <a:tailEnd type="none" w="med" len="lg"/>
          </a:ln>
        </p:spPr>
        <p:txBody>
          <a:bodyPr wrap="none">
            <a:spAutoFit/>
          </a:bodyPr>
          <a:lstStyle/>
          <a:p>
            <a:pPr>
              <a:defRPr/>
            </a:pPr>
            <a:r>
              <a:rPr lang="en-US" sz="2400" b="1" dirty="0">
                <a:solidFill>
                  <a:schemeClr val="accent4">
                    <a:lumMod val="10000"/>
                  </a:schemeClr>
                </a:solidFill>
                <a:latin typeface="Arial" charset="0"/>
              </a:rPr>
              <a:t>MARK</a:t>
            </a:r>
          </a:p>
        </p:txBody>
      </p:sp>
      <p:sp>
        <p:nvSpPr>
          <p:cNvPr id="24" name="Text Box 22"/>
          <p:cNvSpPr txBox="1">
            <a:spLocks noChangeArrowheads="1"/>
          </p:cNvSpPr>
          <p:nvPr/>
        </p:nvSpPr>
        <p:spPr bwMode="auto">
          <a:xfrm>
            <a:off x="6794500" y="3956050"/>
            <a:ext cx="1217613" cy="457200"/>
          </a:xfrm>
          <a:prstGeom prst="rect">
            <a:avLst/>
          </a:prstGeom>
          <a:noFill/>
          <a:ln w="50800">
            <a:noFill/>
            <a:miter lim="800000"/>
            <a:headEnd/>
            <a:tailEnd type="none" w="med" len="lg"/>
          </a:ln>
        </p:spPr>
        <p:txBody>
          <a:bodyPr wrap="none">
            <a:spAutoFit/>
          </a:bodyPr>
          <a:lstStyle/>
          <a:p>
            <a:pPr>
              <a:defRPr/>
            </a:pPr>
            <a:r>
              <a:rPr lang="en-US" sz="2400" b="1">
                <a:solidFill>
                  <a:schemeClr val="accent4">
                    <a:lumMod val="10000"/>
                  </a:schemeClr>
                </a:solidFill>
                <a:latin typeface="Arial" charset="0"/>
              </a:rPr>
              <a:t>ENTER</a:t>
            </a:r>
          </a:p>
        </p:txBody>
      </p:sp>
      <p:sp>
        <p:nvSpPr>
          <p:cNvPr id="25" name="Text Box 23"/>
          <p:cNvSpPr txBox="1">
            <a:spLocks noChangeArrowheads="1"/>
          </p:cNvSpPr>
          <p:nvPr/>
        </p:nvSpPr>
        <p:spPr bwMode="auto">
          <a:xfrm>
            <a:off x="6480175" y="4884738"/>
            <a:ext cx="1455738" cy="457200"/>
          </a:xfrm>
          <a:prstGeom prst="rect">
            <a:avLst/>
          </a:prstGeom>
          <a:noFill/>
          <a:ln w="50800">
            <a:noFill/>
            <a:miter lim="800000"/>
            <a:headEnd/>
            <a:tailEnd type="none" w="med" len="lg"/>
          </a:ln>
        </p:spPr>
        <p:txBody>
          <a:bodyPr wrap="none">
            <a:spAutoFit/>
          </a:bodyPr>
          <a:lstStyle/>
          <a:p>
            <a:pPr>
              <a:defRPr/>
            </a:pPr>
            <a:r>
              <a:rPr lang="en-US" sz="2400" b="1" dirty="0">
                <a:solidFill>
                  <a:schemeClr val="accent4">
                    <a:lumMod val="10000"/>
                  </a:schemeClr>
                </a:solidFill>
                <a:latin typeface="Arial" charset="0"/>
              </a:rPr>
              <a:t>SCREEN</a:t>
            </a:r>
          </a:p>
        </p:txBody>
      </p:sp>
      <p:sp>
        <p:nvSpPr>
          <p:cNvPr id="26" name="Text Box 19"/>
          <p:cNvSpPr txBox="1">
            <a:spLocks noChangeArrowheads="1"/>
          </p:cNvSpPr>
          <p:nvPr/>
        </p:nvSpPr>
        <p:spPr bwMode="auto">
          <a:xfrm>
            <a:off x="6788150" y="2514600"/>
            <a:ext cx="1506538" cy="457200"/>
          </a:xfrm>
          <a:prstGeom prst="rect">
            <a:avLst/>
          </a:prstGeom>
          <a:noFill/>
          <a:ln w="50800">
            <a:noFill/>
            <a:miter lim="800000"/>
            <a:headEnd/>
            <a:tailEnd type="none" w="med" len="lg"/>
          </a:ln>
        </p:spPr>
        <p:txBody>
          <a:bodyPr wrap="none">
            <a:spAutoFit/>
          </a:bodyPr>
          <a:lstStyle/>
          <a:p>
            <a:pPr>
              <a:defRPr/>
            </a:pPr>
            <a:r>
              <a:rPr lang="en-US" sz="2400" b="1" dirty="0">
                <a:solidFill>
                  <a:schemeClr val="accent4">
                    <a:lumMod val="10000"/>
                  </a:schemeClr>
                </a:solidFill>
                <a:latin typeface="Arial" charset="0"/>
              </a:rPr>
              <a:t>CURSOR</a:t>
            </a:r>
          </a:p>
        </p:txBody>
      </p:sp>
    </p:spTree>
    <p:extLst>
      <p:ext uri="{BB962C8B-B14F-4D97-AF65-F5344CB8AC3E}">
        <p14:creationId xmlns:p14="http://schemas.microsoft.com/office/powerpoint/2010/main" val="209422322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29</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dirty="0">
                <a:effectLst/>
                <a:cs typeface="Tahoma" panose="020B0604030504040204" pitchFamily="34" charset="0"/>
              </a:rPr>
              <a:t>Satellite Screen</a:t>
            </a:r>
          </a:p>
        </p:txBody>
      </p:sp>
      <p:pic>
        <p:nvPicPr>
          <p:cNvPr id="4" name="Picture 3" descr="26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1982788"/>
            <a:ext cx="2882900" cy="4341812"/>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633413" y="2209800"/>
            <a:ext cx="1909762" cy="457200"/>
          </a:xfrm>
          <a:prstGeom prst="rect">
            <a:avLst/>
          </a:prstGeom>
          <a:noFill/>
          <a:ln w="50800">
            <a:noFill/>
            <a:miter lim="800000"/>
            <a:headEnd/>
            <a:tailEnd type="none" w="med" len="lg"/>
          </a:ln>
        </p:spPr>
        <p:txBody>
          <a:bodyPr wrap="none">
            <a:spAutoFit/>
          </a:bodyPr>
          <a:lstStyle/>
          <a:p>
            <a:pPr>
              <a:defRPr/>
            </a:pPr>
            <a:r>
              <a:rPr lang="en-US" sz="2400" b="1" dirty="0">
                <a:solidFill>
                  <a:schemeClr val="accent4">
                    <a:lumMod val="10000"/>
                  </a:schemeClr>
                </a:solidFill>
                <a:latin typeface="Arial" charset="0"/>
              </a:rPr>
              <a:t>Status Field</a:t>
            </a:r>
          </a:p>
        </p:txBody>
      </p:sp>
      <p:sp>
        <p:nvSpPr>
          <p:cNvPr id="6" name="Text Box 5"/>
          <p:cNvSpPr txBox="1">
            <a:spLocks noChangeArrowheads="1"/>
          </p:cNvSpPr>
          <p:nvPr/>
        </p:nvSpPr>
        <p:spPr bwMode="auto">
          <a:xfrm>
            <a:off x="609600" y="3429000"/>
            <a:ext cx="2057400" cy="830263"/>
          </a:xfrm>
          <a:prstGeom prst="rect">
            <a:avLst/>
          </a:prstGeom>
          <a:noFill/>
          <a:ln w="50800">
            <a:noFill/>
            <a:miter lim="800000"/>
            <a:headEnd/>
            <a:tailEnd type="none" w="med" len="lg"/>
          </a:ln>
        </p:spPr>
        <p:txBody>
          <a:bodyPr>
            <a:spAutoFit/>
          </a:bodyPr>
          <a:lstStyle/>
          <a:p>
            <a:pPr algn="ctr">
              <a:spcBef>
                <a:spcPct val="50000"/>
              </a:spcBef>
              <a:defRPr/>
            </a:pPr>
            <a:r>
              <a:rPr lang="en-US" sz="2400" b="1">
                <a:solidFill>
                  <a:schemeClr val="accent4">
                    <a:lumMod val="10000"/>
                  </a:schemeClr>
                </a:solidFill>
                <a:latin typeface="Arial" charset="0"/>
              </a:rPr>
              <a:t>Battery Indicator</a:t>
            </a:r>
          </a:p>
        </p:txBody>
      </p:sp>
      <p:sp>
        <p:nvSpPr>
          <p:cNvPr id="7" name="Text Box 7"/>
          <p:cNvSpPr txBox="1">
            <a:spLocks noChangeArrowheads="1"/>
          </p:cNvSpPr>
          <p:nvPr/>
        </p:nvSpPr>
        <p:spPr bwMode="auto">
          <a:xfrm>
            <a:off x="6235700" y="3657600"/>
            <a:ext cx="2555875" cy="457200"/>
          </a:xfrm>
          <a:prstGeom prst="rect">
            <a:avLst/>
          </a:prstGeom>
          <a:noFill/>
          <a:ln w="50800">
            <a:noFill/>
            <a:miter lim="800000"/>
            <a:headEnd/>
            <a:tailEnd type="none" w="med" len="lg"/>
          </a:ln>
        </p:spPr>
        <p:txBody>
          <a:bodyPr wrap="none">
            <a:spAutoFit/>
          </a:bodyPr>
          <a:lstStyle/>
          <a:p>
            <a:pPr>
              <a:defRPr/>
            </a:pPr>
            <a:r>
              <a:rPr lang="en-US" sz="2400" b="1">
                <a:solidFill>
                  <a:schemeClr val="accent4">
                    <a:lumMod val="10000"/>
                  </a:schemeClr>
                </a:solidFill>
                <a:latin typeface="Arial" charset="0"/>
              </a:rPr>
              <a:t>Skyview Display</a:t>
            </a:r>
          </a:p>
        </p:txBody>
      </p:sp>
      <p:sp>
        <p:nvSpPr>
          <p:cNvPr id="8" name="Text Box 8"/>
          <p:cNvSpPr txBox="1">
            <a:spLocks noChangeArrowheads="1"/>
          </p:cNvSpPr>
          <p:nvPr/>
        </p:nvSpPr>
        <p:spPr bwMode="auto">
          <a:xfrm>
            <a:off x="6134100" y="5029200"/>
            <a:ext cx="2759075" cy="830263"/>
          </a:xfrm>
          <a:prstGeom prst="rect">
            <a:avLst/>
          </a:prstGeom>
          <a:noFill/>
          <a:ln w="50800">
            <a:noFill/>
            <a:miter lim="800000"/>
            <a:headEnd/>
            <a:tailEnd type="none" w="med" len="lg"/>
          </a:ln>
        </p:spPr>
        <p:txBody>
          <a:bodyPr>
            <a:spAutoFit/>
          </a:bodyPr>
          <a:lstStyle/>
          <a:p>
            <a:pPr algn="ctr">
              <a:defRPr/>
            </a:pPr>
            <a:r>
              <a:rPr lang="en-US" sz="2400" b="1">
                <a:solidFill>
                  <a:schemeClr val="accent4">
                    <a:lumMod val="10000"/>
                  </a:schemeClr>
                </a:solidFill>
                <a:latin typeface="Arial" charset="0"/>
              </a:rPr>
              <a:t>Signal Strength Indicators</a:t>
            </a:r>
          </a:p>
        </p:txBody>
      </p:sp>
      <p:sp>
        <p:nvSpPr>
          <p:cNvPr id="9" name="Line 9"/>
          <p:cNvSpPr>
            <a:spLocks noChangeShapeType="1"/>
          </p:cNvSpPr>
          <p:nvPr/>
        </p:nvSpPr>
        <p:spPr bwMode="auto">
          <a:xfrm flipV="1">
            <a:off x="2590800" y="2209800"/>
            <a:ext cx="533400" cy="22860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 name="Line 10"/>
          <p:cNvSpPr>
            <a:spLocks noChangeShapeType="1"/>
          </p:cNvSpPr>
          <p:nvPr/>
        </p:nvSpPr>
        <p:spPr bwMode="auto">
          <a:xfrm>
            <a:off x="2362200" y="3733800"/>
            <a:ext cx="762000" cy="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 name="Line 11"/>
          <p:cNvSpPr>
            <a:spLocks noChangeShapeType="1"/>
          </p:cNvSpPr>
          <p:nvPr/>
        </p:nvSpPr>
        <p:spPr bwMode="auto">
          <a:xfrm flipH="1" flipV="1">
            <a:off x="6019800" y="2286000"/>
            <a:ext cx="533400" cy="152400"/>
          </a:xfrm>
          <a:prstGeom prst="line">
            <a:avLst/>
          </a:prstGeom>
          <a:noFill/>
          <a:ln w="508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2" name="Line 12"/>
          <p:cNvSpPr>
            <a:spLocks noChangeShapeType="1"/>
          </p:cNvSpPr>
          <p:nvPr/>
        </p:nvSpPr>
        <p:spPr bwMode="auto">
          <a:xfrm flipH="1" flipV="1">
            <a:off x="5715000" y="3733800"/>
            <a:ext cx="533400" cy="15240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3" name="Line 13"/>
          <p:cNvSpPr>
            <a:spLocks noChangeShapeType="1"/>
          </p:cNvSpPr>
          <p:nvPr/>
        </p:nvSpPr>
        <p:spPr bwMode="auto">
          <a:xfrm flipH="1">
            <a:off x="5257800" y="5334000"/>
            <a:ext cx="990600" cy="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4" name="Text Box 6"/>
          <p:cNvSpPr txBox="1">
            <a:spLocks noChangeArrowheads="1"/>
          </p:cNvSpPr>
          <p:nvPr/>
        </p:nvSpPr>
        <p:spPr bwMode="auto">
          <a:xfrm>
            <a:off x="6248400" y="2286000"/>
            <a:ext cx="2835275" cy="830263"/>
          </a:xfrm>
          <a:prstGeom prst="rect">
            <a:avLst/>
          </a:prstGeom>
          <a:noFill/>
          <a:ln w="50800">
            <a:noFill/>
            <a:miter lim="800000"/>
            <a:headEnd/>
            <a:tailEnd type="none" w="med" len="lg"/>
          </a:ln>
        </p:spPr>
        <p:txBody>
          <a:bodyPr>
            <a:spAutoFit/>
          </a:bodyPr>
          <a:lstStyle/>
          <a:p>
            <a:pPr algn="ctr">
              <a:defRPr/>
            </a:pPr>
            <a:r>
              <a:rPr lang="en-US" sz="2400" b="1" dirty="0">
                <a:solidFill>
                  <a:schemeClr val="accent4">
                    <a:lumMod val="10000"/>
                  </a:schemeClr>
                </a:solidFill>
                <a:latin typeface="Arial" charset="0"/>
              </a:rPr>
              <a:t>Estimated Position Error</a:t>
            </a:r>
          </a:p>
        </p:txBody>
      </p:sp>
      <p:sp>
        <p:nvSpPr>
          <p:cNvPr id="15" name="Line 11"/>
          <p:cNvSpPr>
            <a:spLocks noChangeShapeType="1"/>
          </p:cNvSpPr>
          <p:nvPr/>
        </p:nvSpPr>
        <p:spPr bwMode="auto">
          <a:xfrm flipH="1" flipV="1">
            <a:off x="6172200" y="2438400"/>
            <a:ext cx="533400" cy="15240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5939223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74007D7-5E44-4869-BE06-47A09922DC5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a:t>
            </a:fld>
            <a:endParaRPr lang="en-US" altLang="en-US" sz="1000">
              <a:latin typeface="Comic Sans MS" panose="030F0702030302020204" pitchFamily="66" charset="0"/>
              <a:cs typeface="Times New Roman" panose="02020603050405020304" pitchFamily="18" charset="0"/>
            </a:endParaRPr>
          </a:p>
        </p:txBody>
      </p:sp>
      <p:sp>
        <p:nvSpPr>
          <p:cNvPr id="40" name="Rectangle 2"/>
          <p:cNvSpPr txBox="1">
            <a:spLocks noChangeArrowheads="1"/>
          </p:cNvSpPr>
          <p:nvPr/>
        </p:nvSpPr>
        <p:spPr bwMode="auto">
          <a:xfrm>
            <a:off x="381000" y="20053"/>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defRPr/>
            </a:pPr>
            <a:r>
              <a:rPr lang="en-US" sz="4800" b="0" dirty="0">
                <a:effectLst/>
                <a:cs typeface="Tahoma" panose="020B0604030504040204" pitchFamily="34" charset="0"/>
              </a:rPr>
              <a:t>The Weekend Navigator</a:t>
            </a:r>
          </a:p>
        </p:txBody>
      </p:sp>
      <p:sp>
        <p:nvSpPr>
          <p:cNvPr id="5" name="Rectangle 3"/>
          <p:cNvSpPr txBox="1">
            <a:spLocks noChangeArrowheads="1"/>
          </p:cNvSpPr>
          <p:nvPr/>
        </p:nvSpPr>
        <p:spPr bwMode="auto">
          <a:xfrm>
            <a:off x="1371600" y="1600200"/>
            <a:ext cx="685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lnSpc>
                <a:spcPct val="80000"/>
              </a:lnSpc>
              <a:spcBef>
                <a:spcPct val="0"/>
              </a:spcBef>
              <a:buNone/>
              <a:defRPr/>
            </a:pPr>
            <a:r>
              <a:rPr lang="en-US" sz="3600" kern="0" dirty="0" smtClean="0">
                <a:solidFill>
                  <a:schemeClr val="accent4">
                    <a:lumMod val="10000"/>
                  </a:schemeClr>
                </a:solidFill>
                <a:latin typeface="Arial" charset="0"/>
                <a:ea typeface="+mj-ea"/>
                <a:cs typeface="Arial" charset="0"/>
              </a:rPr>
              <a:t>Cruise Problem #1 Review</a:t>
            </a:r>
          </a:p>
          <a:p>
            <a:pPr>
              <a:lnSpc>
                <a:spcPct val="80000"/>
              </a:lnSpc>
              <a:spcBef>
                <a:spcPct val="0"/>
              </a:spcBef>
              <a:defRPr/>
            </a:pPr>
            <a:endParaRPr lang="en-US" sz="3600" kern="0" dirty="0" smtClean="0">
              <a:solidFill>
                <a:schemeClr val="accent4">
                  <a:lumMod val="10000"/>
                </a:schemeClr>
              </a:solidFill>
              <a:latin typeface="Arial" charset="0"/>
              <a:ea typeface="+mj-ea"/>
              <a:cs typeface="Arial" charset="0"/>
            </a:endParaRPr>
          </a:p>
        </p:txBody>
      </p:sp>
      <p:pic>
        <p:nvPicPr>
          <p:cNvPr id="6"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64878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30</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800" b="0" dirty="0" smtClean="0">
                <a:effectLst/>
                <a:cs typeface="Tahoma" panose="020B0604030504040204" pitchFamily="34" charset="0"/>
              </a:rPr>
              <a:t> Typical </a:t>
            </a:r>
            <a:r>
              <a:rPr lang="en-US" sz="4800" b="0" dirty="0">
                <a:effectLst/>
                <a:cs typeface="Tahoma" panose="020B0604030504040204" pitchFamily="34" charset="0"/>
              </a:rPr>
              <a:t>GPS Screens</a:t>
            </a:r>
          </a:p>
        </p:txBody>
      </p:sp>
      <p:grpSp>
        <p:nvGrpSpPr>
          <p:cNvPr id="4" name="Group 3"/>
          <p:cNvGrpSpPr>
            <a:grpSpLocks/>
          </p:cNvGrpSpPr>
          <p:nvPr/>
        </p:nvGrpSpPr>
        <p:grpSpPr bwMode="auto">
          <a:xfrm>
            <a:off x="304800" y="1752600"/>
            <a:ext cx="8518525" cy="3505200"/>
            <a:chOff x="192" y="1104"/>
            <a:chExt cx="5366" cy="2208"/>
          </a:xfrm>
        </p:grpSpPr>
        <p:grpSp>
          <p:nvGrpSpPr>
            <p:cNvPr id="5" name="Group 4"/>
            <p:cNvGrpSpPr>
              <a:grpSpLocks/>
            </p:cNvGrpSpPr>
            <p:nvPr/>
          </p:nvGrpSpPr>
          <p:grpSpPr bwMode="auto">
            <a:xfrm flipH="1" flipV="1">
              <a:off x="720" y="1182"/>
              <a:ext cx="4524" cy="402"/>
              <a:chOff x="624" y="3360"/>
              <a:chExt cx="4524" cy="402"/>
            </a:xfrm>
          </p:grpSpPr>
          <p:grpSp>
            <p:nvGrpSpPr>
              <p:cNvPr id="19" name="Group 5"/>
              <p:cNvGrpSpPr>
                <a:grpSpLocks/>
              </p:cNvGrpSpPr>
              <p:nvPr/>
            </p:nvGrpSpPr>
            <p:grpSpPr bwMode="auto">
              <a:xfrm>
                <a:off x="624" y="3360"/>
                <a:ext cx="4524" cy="402"/>
                <a:chOff x="624" y="3360"/>
                <a:chExt cx="4524" cy="402"/>
              </a:xfrm>
            </p:grpSpPr>
            <p:sp>
              <p:nvSpPr>
                <p:cNvPr id="21" name="Line 6"/>
                <p:cNvSpPr>
                  <a:spLocks noChangeShapeType="1"/>
                </p:cNvSpPr>
                <p:nvPr/>
              </p:nvSpPr>
              <p:spPr bwMode="auto">
                <a:xfrm>
                  <a:off x="624" y="3360"/>
                  <a:ext cx="0" cy="402"/>
                </a:xfrm>
                <a:prstGeom prst="line">
                  <a:avLst/>
                </a:prstGeom>
                <a:noFill/>
                <a:ln w="508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2" name="Line 7"/>
                <p:cNvSpPr>
                  <a:spLocks noChangeShapeType="1"/>
                </p:cNvSpPr>
                <p:nvPr/>
              </p:nvSpPr>
              <p:spPr bwMode="auto">
                <a:xfrm>
                  <a:off x="636" y="3744"/>
                  <a:ext cx="4512" cy="0"/>
                </a:xfrm>
                <a:prstGeom prst="line">
                  <a:avLst/>
                </a:prstGeom>
                <a:noFill/>
                <a:ln w="508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3" name="Line 8"/>
                <p:cNvSpPr>
                  <a:spLocks noChangeShapeType="1"/>
                </p:cNvSpPr>
                <p:nvPr/>
              </p:nvSpPr>
              <p:spPr bwMode="auto">
                <a:xfrm>
                  <a:off x="5133" y="3360"/>
                  <a:ext cx="0" cy="384"/>
                </a:xfrm>
                <a:prstGeom prst="line">
                  <a:avLst/>
                </a:prstGeom>
                <a:noFill/>
                <a:ln w="508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grpSp>
          <p:sp>
            <p:nvSpPr>
              <p:cNvPr id="20" name="Line 9"/>
              <p:cNvSpPr>
                <a:spLocks noChangeShapeType="1"/>
              </p:cNvSpPr>
              <p:nvPr/>
            </p:nvSpPr>
            <p:spPr bwMode="auto">
              <a:xfrm flipH="1">
                <a:off x="2016" y="3744"/>
                <a:ext cx="192"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6" name="Group 10"/>
            <p:cNvGrpSpPr>
              <a:grpSpLocks/>
            </p:cNvGrpSpPr>
            <p:nvPr/>
          </p:nvGrpSpPr>
          <p:grpSpPr bwMode="auto">
            <a:xfrm>
              <a:off x="624" y="2832"/>
              <a:ext cx="4524" cy="402"/>
              <a:chOff x="624" y="3360"/>
              <a:chExt cx="4524" cy="402"/>
            </a:xfrm>
          </p:grpSpPr>
          <p:grpSp>
            <p:nvGrpSpPr>
              <p:cNvPr id="14" name="Group 11"/>
              <p:cNvGrpSpPr>
                <a:grpSpLocks/>
              </p:cNvGrpSpPr>
              <p:nvPr/>
            </p:nvGrpSpPr>
            <p:grpSpPr bwMode="auto">
              <a:xfrm>
                <a:off x="624" y="3360"/>
                <a:ext cx="4524" cy="402"/>
                <a:chOff x="624" y="3360"/>
                <a:chExt cx="4524" cy="402"/>
              </a:xfrm>
            </p:grpSpPr>
            <p:sp>
              <p:nvSpPr>
                <p:cNvPr id="16" name="Line 12"/>
                <p:cNvSpPr>
                  <a:spLocks noChangeShapeType="1"/>
                </p:cNvSpPr>
                <p:nvPr/>
              </p:nvSpPr>
              <p:spPr bwMode="auto">
                <a:xfrm>
                  <a:off x="624" y="3360"/>
                  <a:ext cx="0" cy="402"/>
                </a:xfrm>
                <a:prstGeom prst="line">
                  <a:avLst/>
                </a:prstGeom>
                <a:noFill/>
                <a:ln w="508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7" name="Line 13"/>
                <p:cNvSpPr>
                  <a:spLocks noChangeShapeType="1"/>
                </p:cNvSpPr>
                <p:nvPr/>
              </p:nvSpPr>
              <p:spPr bwMode="auto">
                <a:xfrm>
                  <a:off x="636" y="3744"/>
                  <a:ext cx="4512" cy="0"/>
                </a:xfrm>
                <a:prstGeom prst="line">
                  <a:avLst/>
                </a:prstGeom>
                <a:noFill/>
                <a:ln w="508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8" name="Line 14"/>
                <p:cNvSpPr>
                  <a:spLocks noChangeShapeType="1"/>
                </p:cNvSpPr>
                <p:nvPr/>
              </p:nvSpPr>
              <p:spPr bwMode="auto">
                <a:xfrm>
                  <a:off x="5133" y="3360"/>
                  <a:ext cx="0" cy="384"/>
                </a:xfrm>
                <a:prstGeom prst="line">
                  <a:avLst/>
                </a:prstGeom>
                <a:noFill/>
                <a:ln w="508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grpSp>
          <p:sp>
            <p:nvSpPr>
              <p:cNvPr id="15" name="Line 15"/>
              <p:cNvSpPr>
                <a:spLocks noChangeShapeType="1"/>
              </p:cNvSpPr>
              <p:nvPr/>
            </p:nvSpPr>
            <p:spPr bwMode="auto">
              <a:xfrm flipH="1">
                <a:off x="2016" y="3744"/>
                <a:ext cx="192"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pic>
          <p:nvPicPr>
            <p:cNvPr id="7" name="Picture 16" descr="26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 y="1323"/>
              <a:ext cx="1157"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26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1587"/>
              <a:ext cx="861" cy="1296"/>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8" descr="26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6" y="1587"/>
              <a:ext cx="857" cy="1296"/>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9" descr="26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6" y="1587"/>
              <a:ext cx="864" cy="1296"/>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0" descr="26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 y="1587"/>
              <a:ext cx="854" cy="1296"/>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 name="AutoShape 21"/>
            <p:cNvSpPr>
              <a:spLocks noChangeArrowheads="1"/>
            </p:cNvSpPr>
            <p:nvPr/>
          </p:nvSpPr>
          <p:spPr bwMode="auto">
            <a:xfrm>
              <a:off x="3888" y="3120"/>
              <a:ext cx="576" cy="192"/>
            </a:xfrm>
            <a:prstGeom prst="roundRect">
              <a:avLst>
                <a:gd name="adj" fmla="val 16667"/>
              </a:avLst>
            </a:prstGeom>
            <a:solidFill>
              <a:schemeClr val="tx1"/>
            </a:solidFill>
            <a:ln w="28575">
              <a:solidFill>
                <a:srgbClr val="000099"/>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chemeClr val="accent4">
                      <a:lumMod val="10000"/>
                    </a:schemeClr>
                  </a:solidFill>
                  <a:cs typeface="Times New Roman" panose="02020603050405020304" pitchFamily="18" charset="0"/>
                </a:rPr>
                <a:t>QUIT</a:t>
              </a:r>
            </a:p>
          </p:txBody>
        </p:sp>
        <p:sp>
          <p:nvSpPr>
            <p:cNvPr id="13" name="AutoShape 22"/>
            <p:cNvSpPr>
              <a:spLocks noChangeArrowheads="1"/>
            </p:cNvSpPr>
            <p:nvPr/>
          </p:nvSpPr>
          <p:spPr bwMode="auto">
            <a:xfrm>
              <a:off x="1584" y="1104"/>
              <a:ext cx="576" cy="192"/>
            </a:xfrm>
            <a:prstGeom prst="roundRect">
              <a:avLst>
                <a:gd name="adj" fmla="val 16667"/>
              </a:avLst>
            </a:prstGeom>
            <a:solidFill>
              <a:schemeClr val="tx1"/>
            </a:solidFill>
            <a:ln w="38100">
              <a:solidFill>
                <a:srgbClr val="000099"/>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a:solidFill>
                    <a:schemeClr val="accent4">
                      <a:lumMod val="10000"/>
                    </a:schemeClr>
                  </a:solidFill>
                  <a:cs typeface="Times New Roman" panose="02020603050405020304" pitchFamily="18" charset="0"/>
                </a:rPr>
                <a:t>PAGE</a:t>
              </a:r>
            </a:p>
          </p:txBody>
        </p:sp>
      </p:grpSp>
      <p:sp>
        <p:nvSpPr>
          <p:cNvPr id="24" name="Text Box 23"/>
          <p:cNvSpPr txBox="1">
            <a:spLocks noChangeArrowheads="1"/>
          </p:cNvSpPr>
          <p:nvPr/>
        </p:nvSpPr>
        <p:spPr bwMode="auto">
          <a:xfrm>
            <a:off x="1228725" y="5334000"/>
            <a:ext cx="6748463" cy="830263"/>
          </a:xfrm>
          <a:prstGeom prst="rect">
            <a:avLst/>
          </a:prstGeom>
          <a:noFill/>
          <a:ln w="50800">
            <a:noFill/>
            <a:miter lim="800000"/>
            <a:headEnd/>
            <a:tailEnd type="none" w="med" len="lg"/>
          </a:ln>
        </p:spPr>
        <p:txBody>
          <a:bodyPr wrap="none">
            <a:spAutoFit/>
          </a:bodyPr>
          <a:lstStyle/>
          <a:p>
            <a:pPr>
              <a:defRPr/>
            </a:pPr>
            <a:r>
              <a:rPr lang="en-US" sz="2400" b="1" dirty="0">
                <a:solidFill>
                  <a:schemeClr val="accent4">
                    <a:lumMod val="10000"/>
                  </a:schemeClr>
                </a:solidFill>
                <a:latin typeface="Arial" charset="0"/>
              </a:rPr>
              <a:t>Pressing “Page” advances to next screen</a:t>
            </a:r>
          </a:p>
          <a:p>
            <a:pPr>
              <a:defRPr/>
            </a:pPr>
            <a:r>
              <a:rPr lang="en-US" sz="2400" b="1" dirty="0">
                <a:solidFill>
                  <a:schemeClr val="accent4">
                    <a:lumMod val="10000"/>
                  </a:schemeClr>
                </a:solidFill>
                <a:latin typeface="Arial" charset="0"/>
              </a:rPr>
              <a:t>Pressing “Quit” backs-up to previous screen</a:t>
            </a:r>
          </a:p>
        </p:txBody>
      </p:sp>
    </p:spTree>
    <p:extLst>
      <p:ext uri="{BB962C8B-B14F-4D97-AF65-F5344CB8AC3E}">
        <p14:creationId xmlns:p14="http://schemas.microsoft.com/office/powerpoint/2010/main" val="320942065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altLang="en-US" sz="4800" b="0" dirty="0">
                <a:effectLst/>
                <a:cs typeface="Tahoma" panose="020B0604030504040204" pitchFamily="34" charset="0"/>
              </a:rPr>
              <a:t>GPS Setup</a:t>
            </a:r>
          </a:p>
        </p:txBody>
      </p:sp>
      <p:sp>
        <p:nvSpPr>
          <p:cNvPr id="36867" name="Content Placeholder 2"/>
          <p:cNvSpPr>
            <a:spLocks noGrp="1"/>
          </p:cNvSpPr>
          <p:nvPr>
            <p:ph idx="1"/>
          </p:nvPr>
        </p:nvSpPr>
        <p:spPr/>
        <p:txBody>
          <a:bodyPr/>
          <a:lstStyle/>
          <a:p>
            <a:r>
              <a:rPr lang="en-US" altLang="en-US" smtClean="0"/>
              <a:t>Newer  GPSs have default settings</a:t>
            </a:r>
          </a:p>
          <a:p>
            <a:pPr lvl="1"/>
            <a:r>
              <a:rPr lang="en-US" altLang="en-US" smtClean="0"/>
              <a:t>Units of measure etc.</a:t>
            </a:r>
          </a:p>
          <a:p>
            <a:r>
              <a:rPr lang="en-US" altLang="en-US" smtClean="0"/>
              <a:t>Settings can be changed</a:t>
            </a:r>
          </a:p>
          <a:p>
            <a:r>
              <a:rPr lang="en-US" altLang="en-US" smtClean="0"/>
              <a:t>Settings found on main menu </a:t>
            </a:r>
          </a:p>
          <a:p>
            <a:r>
              <a:rPr lang="en-US" altLang="en-US" smtClean="0"/>
              <a:t>Most functions locked until fully operational</a:t>
            </a:r>
          </a:p>
          <a:p>
            <a:endParaRPr lang="en-US" altLang="en-US" smtClean="0"/>
          </a:p>
          <a:p>
            <a:endParaRPr lang="en-US" altLang="en-US" smtClean="0"/>
          </a:p>
          <a:p>
            <a:endParaRPr lang="en-US" altLang="en-US" smtClean="0"/>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0DCAB85F-3AEA-4CA5-90DC-5C666DCE13EC}" type="slidenum">
              <a:rPr lang="en-US" altLang="en-US">
                <a:solidFill>
                  <a:srgbClr val="003366"/>
                </a:solidFill>
                <a:latin typeface="Comic Sans MS" panose="030F0702030302020204" pitchFamily="66" charset="0"/>
              </a:rPr>
              <a:pPr eaLnBrk="1" hangingPunct="1"/>
              <a:t>31</a:t>
            </a:fld>
            <a:endParaRPr lang="en-US" altLang="en-US">
              <a:solidFill>
                <a:srgbClr val="003366"/>
              </a:solidFill>
              <a:latin typeface="Comic Sans MS" panose="030F0702030302020204" pitchFamily="66" charset="0"/>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altLang="en-US" smtClean="0">
                <a:latin typeface="Arial" panose="020B0604020202020204" pitchFamily="34" charset="0"/>
              </a:rPr>
              <a:t>WNChpt01_060110.ppt</a:t>
            </a:r>
          </a:p>
        </p:txBody>
      </p:sp>
    </p:spTree>
    <p:extLst>
      <p:ext uri="{BB962C8B-B14F-4D97-AF65-F5344CB8AC3E}">
        <p14:creationId xmlns:p14="http://schemas.microsoft.com/office/powerpoint/2010/main" val="24625561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32</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457200" y="15240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dirty="0">
                <a:effectLst/>
                <a:cs typeface="Tahoma" panose="020B0604030504040204" pitchFamily="34" charset="0"/>
              </a:rPr>
              <a:t/>
            </a:r>
            <a:br>
              <a:rPr lang="en-US" sz="4800" b="0" dirty="0">
                <a:effectLst/>
                <a:cs typeface="Tahoma" panose="020B0604030504040204" pitchFamily="34" charset="0"/>
              </a:rPr>
            </a:br>
            <a:r>
              <a:rPr lang="en-US" sz="4800" b="0" dirty="0">
                <a:effectLst/>
                <a:cs typeface="Tahoma" panose="020B0604030504040204" pitchFamily="34" charset="0"/>
              </a:rPr>
              <a:t>Waypoint Input</a:t>
            </a:r>
            <a:br>
              <a:rPr lang="en-US" sz="4800" b="0" dirty="0">
                <a:effectLst/>
                <a:cs typeface="Tahoma" panose="020B0604030504040204" pitchFamily="34" charset="0"/>
              </a:rPr>
            </a:br>
            <a:endParaRPr lang="en-US" sz="4800" b="0" dirty="0">
              <a:effectLst/>
              <a:cs typeface="Tahoma" panose="020B0604030504040204" pitchFamily="34" charset="0"/>
            </a:endParaRPr>
          </a:p>
        </p:txBody>
      </p:sp>
      <p:sp>
        <p:nvSpPr>
          <p:cNvPr id="4" name="Text Box 6"/>
          <p:cNvSpPr txBox="1">
            <a:spLocks noChangeArrowheads="1"/>
          </p:cNvSpPr>
          <p:nvPr/>
        </p:nvSpPr>
        <p:spPr bwMode="auto">
          <a:xfrm>
            <a:off x="3581400" y="61722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b="0">
                <a:solidFill>
                  <a:schemeClr val="tx1"/>
                </a:solidFill>
                <a:cs typeface="Times New Roman" panose="02020603050405020304" pitchFamily="18" charset="0"/>
              </a:rPr>
              <a:t>GARMIN</a:t>
            </a:r>
          </a:p>
        </p:txBody>
      </p:sp>
      <p:sp>
        <p:nvSpPr>
          <p:cNvPr id="5" name="TextBox 7"/>
          <p:cNvSpPr txBox="1">
            <a:spLocks noChangeArrowheads="1"/>
          </p:cNvSpPr>
          <p:nvPr/>
        </p:nvSpPr>
        <p:spPr bwMode="auto">
          <a:xfrm>
            <a:off x="1295400" y="1595187"/>
            <a:ext cx="7620000" cy="584200"/>
          </a:xfrm>
          <a:prstGeom prst="rect">
            <a:avLst/>
          </a:prstGeom>
          <a:noFill/>
          <a:ln w="9525">
            <a:noFill/>
            <a:miter lim="800000"/>
            <a:headEnd/>
            <a:tailEnd/>
          </a:ln>
        </p:spPr>
        <p:txBody>
          <a:bodyPr>
            <a:spAutoFit/>
          </a:bodyPr>
          <a:lstStyle/>
          <a:p>
            <a:pPr>
              <a:defRPr/>
            </a:pPr>
            <a:r>
              <a:rPr lang="en-US" sz="3200" b="1" dirty="0">
                <a:solidFill>
                  <a:schemeClr val="accent4">
                    <a:lumMod val="10000"/>
                  </a:schemeClr>
                </a:solidFill>
                <a:latin typeface="Arial" charset="0"/>
                <a:cs typeface="Arial" charset="0"/>
              </a:rPr>
              <a:t>Older units — Manually inputted</a:t>
            </a:r>
          </a:p>
        </p:txBody>
      </p:sp>
      <p:pic>
        <p:nvPicPr>
          <p:cNvPr id="6" name="Picture 8" descr="Pictur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479508"/>
            <a:ext cx="25717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75931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33</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txBox="1">
            <a:spLocks noChangeArrowheads="1"/>
          </p:cNvSpPr>
          <p:nvPr/>
        </p:nvSpPr>
        <p:spPr bwMode="auto">
          <a:xfrm>
            <a:off x="228600" y="32084"/>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defRPr sz="4800" b="0">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sz="4000" dirty="0"/>
              <a:t>Waypoint Input- Newer Units</a:t>
            </a:r>
          </a:p>
        </p:txBody>
      </p:sp>
      <p:sp>
        <p:nvSpPr>
          <p:cNvPr id="4" name="Rectangle 3"/>
          <p:cNvSpPr txBox="1">
            <a:spLocks noChangeArrowheads="1"/>
          </p:cNvSpPr>
          <p:nvPr/>
        </p:nvSpPr>
        <p:spPr bwMode="auto">
          <a:xfrm>
            <a:off x="990600" y="1905000"/>
            <a:ext cx="7772400" cy="41148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sz="3200" kern="0" dirty="0">
                <a:solidFill>
                  <a:schemeClr val="accent4">
                    <a:lumMod val="10000"/>
                  </a:schemeClr>
                </a:solidFill>
                <a:latin typeface="Arial" charset="0"/>
              </a:rPr>
              <a:t>Waypoint can be extracted from map screen</a:t>
            </a:r>
          </a:p>
          <a:p>
            <a:pPr marL="742950" lvl="1" indent="-285750" eaLnBrk="0" hangingPunct="0">
              <a:lnSpc>
                <a:spcPct val="90000"/>
              </a:lnSpc>
              <a:spcBef>
                <a:spcPct val="20000"/>
              </a:spcBef>
              <a:buFontTx/>
              <a:buChar char="–"/>
              <a:defRPr/>
            </a:pPr>
            <a:r>
              <a:rPr lang="en-US" sz="2800" kern="0" dirty="0">
                <a:solidFill>
                  <a:schemeClr val="accent4">
                    <a:lumMod val="10000"/>
                  </a:schemeClr>
                </a:solidFill>
                <a:latin typeface="Arial" charset="0"/>
              </a:rPr>
              <a:t>Point to desired place on map screen and “enter”</a:t>
            </a:r>
          </a:p>
          <a:p>
            <a:pPr marL="742950" lvl="1" indent="-285750" eaLnBrk="0" hangingPunct="0">
              <a:lnSpc>
                <a:spcPct val="90000"/>
              </a:lnSpc>
              <a:spcBef>
                <a:spcPct val="20000"/>
              </a:spcBef>
              <a:buFontTx/>
              <a:buChar char="–"/>
              <a:defRPr/>
            </a:pPr>
            <a:r>
              <a:rPr lang="en-US" sz="2800" kern="0" dirty="0">
                <a:solidFill>
                  <a:schemeClr val="accent4">
                    <a:lumMod val="10000"/>
                  </a:schemeClr>
                </a:solidFill>
                <a:latin typeface="Arial" charset="0"/>
              </a:rPr>
              <a:t>Lat./Long. Automatically displays</a:t>
            </a:r>
          </a:p>
          <a:p>
            <a:pPr marL="742950" lvl="1" indent="-285750" eaLnBrk="0" hangingPunct="0">
              <a:lnSpc>
                <a:spcPct val="90000"/>
              </a:lnSpc>
              <a:spcBef>
                <a:spcPct val="20000"/>
              </a:spcBef>
              <a:buFontTx/>
              <a:buChar char="–"/>
              <a:defRPr/>
            </a:pPr>
            <a:r>
              <a:rPr lang="en-US" sz="2800" kern="0" dirty="0">
                <a:solidFill>
                  <a:schemeClr val="accent4">
                    <a:lumMod val="10000"/>
                  </a:schemeClr>
                </a:solidFill>
                <a:latin typeface="Arial" charset="0"/>
              </a:rPr>
              <a:t>Enter new name</a:t>
            </a:r>
          </a:p>
          <a:p>
            <a:pPr marL="285750" indent="-285750" eaLnBrk="0" hangingPunct="0">
              <a:lnSpc>
                <a:spcPct val="90000"/>
              </a:lnSpc>
              <a:spcBef>
                <a:spcPct val="20000"/>
              </a:spcBef>
              <a:buFontTx/>
              <a:buChar char="–"/>
              <a:defRPr/>
            </a:pPr>
            <a:endParaRPr lang="en-US" sz="2800" kern="0" dirty="0">
              <a:solidFill>
                <a:schemeClr val="accent4">
                  <a:lumMod val="10000"/>
                </a:schemeClr>
              </a:solidFill>
              <a:latin typeface="Arial" charset="0"/>
            </a:endParaRPr>
          </a:p>
          <a:p>
            <a:pPr marL="342900" indent="-342900" eaLnBrk="0" hangingPunct="0">
              <a:lnSpc>
                <a:spcPct val="90000"/>
              </a:lnSpc>
              <a:spcBef>
                <a:spcPct val="20000"/>
              </a:spcBef>
              <a:buFontTx/>
              <a:buChar char="•"/>
              <a:defRPr/>
            </a:pPr>
            <a:endParaRPr lang="en-US" sz="3200" kern="0" dirty="0">
              <a:solidFill>
                <a:schemeClr val="accent4">
                  <a:lumMod val="10000"/>
                </a:schemeClr>
              </a:solidFill>
              <a:latin typeface="Arial" charset="0"/>
            </a:endParaRPr>
          </a:p>
        </p:txBody>
      </p:sp>
    </p:spTree>
    <p:extLst>
      <p:ext uri="{BB962C8B-B14F-4D97-AF65-F5344CB8AC3E}">
        <p14:creationId xmlns:p14="http://schemas.microsoft.com/office/powerpoint/2010/main" val="304844456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34</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800" b="0" kern="1200" dirty="0" smtClean="0">
                <a:effectLst/>
                <a:cs typeface="Tahoma" panose="020B0604030504040204" pitchFamily="34" charset="0"/>
              </a:rPr>
              <a:t>   Creating </a:t>
            </a:r>
            <a:r>
              <a:rPr lang="en-US" sz="4800" b="0" kern="1200" dirty="0">
                <a:effectLst/>
                <a:cs typeface="Tahoma" panose="020B0604030504040204" pitchFamily="34" charset="0"/>
              </a:rPr>
              <a:t>a Route</a:t>
            </a:r>
          </a:p>
        </p:txBody>
      </p:sp>
      <p:sp>
        <p:nvSpPr>
          <p:cNvPr id="4" name="Rectangle 3"/>
          <p:cNvSpPr txBox="1">
            <a:spLocks noChangeArrowheads="1"/>
          </p:cNvSpPr>
          <p:nvPr/>
        </p:nvSpPr>
        <p:spPr bwMode="auto">
          <a:xfrm>
            <a:off x="457200" y="1524000"/>
            <a:ext cx="8305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a:lnSpc>
                <a:spcPct val="90000"/>
              </a:lnSpc>
            </a:pPr>
            <a:r>
              <a:rPr lang="en-US" altLang="en-US" kern="0" smtClean="0">
                <a:cs typeface="Times New Roman" panose="02020603050405020304" pitchFamily="18" charset="0"/>
              </a:rPr>
              <a:t>GPS can store routes</a:t>
            </a:r>
          </a:p>
          <a:p>
            <a:pPr lvl="1">
              <a:lnSpc>
                <a:spcPct val="90000"/>
              </a:lnSpc>
            </a:pPr>
            <a:r>
              <a:rPr lang="en-US" altLang="en-US" kern="0" smtClean="0">
                <a:cs typeface="Times New Roman" panose="02020603050405020304" pitchFamily="18" charset="0"/>
              </a:rPr>
              <a:t>Sequence of waypoints (WPT)</a:t>
            </a:r>
          </a:p>
          <a:p>
            <a:pPr lvl="1">
              <a:lnSpc>
                <a:spcPct val="90000"/>
              </a:lnSpc>
            </a:pPr>
            <a:r>
              <a:rPr lang="en-US" altLang="en-US" kern="0" smtClean="0">
                <a:cs typeface="Times New Roman" panose="02020603050405020304" pitchFamily="18" charset="0"/>
              </a:rPr>
              <a:t>Creates a sequence of “legs”</a:t>
            </a:r>
          </a:p>
          <a:p>
            <a:pPr lvl="1">
              <a:lnSpc>
                <a:spcPct val="90000"/>
              </a:lnSpc>
            </a:pPr>
            <a:r>
              <a:rPr lang="en-US" altLang="en-US" kern="0" smtClean="0">
                <a:cs typeface="Times New Roman" panose="02020603050405020304" pitchFamily="18" charset="0"/>
              </a:rPr>
              <a:t>Multiple Routes can be planned and recorded </a:t>
            </a:r>
          </a:p>
          <a:p>
            <a:pPr>
              <a:lnSpc>
                <a:spcPct val="90000"/>
              </a:lnSpc>
            </a:pPr>
            <a:endParaRPr lang="en-US" altLang="en-US" kern="0" smtClean="0">
              <a:cs typeface="Times New Roman" panose="02020603050405020304" pitchFamily="18" charset="0"/>
            </a:endParaRPr>
          </a:p>
          <a:p>
            <a:pPr>
              <a:lnSpc>
                <a:spcPct val="90000"/>
              </a:lnSpc>
            </a:pPr>
            <a:r>
              <a:rPr lang="en-US" altLang="en-US" kern="0" smtClean="0">
                <a:cs typeface="Times New Roman" panose="02020603050405020304" pitchFamily="18" charset="0"/>
              </a:rPr>
              <a:t>Routes</a:t>
            </a:r>
          </a:p>
          <a:p>
            <a:pPr lvl="1">
              <a:lnSpc>
                <a:spcPct val="90000"/>
              </a:lnSpc>
            </a:pPr>
            <a:r>
              <a:rPr lang="en-US" altLang="en-US" kern="0" smtClean="0">
                <a:cs typeface="Times New Roman" panose="02020603050405020304" pitchFamily="18" charset="0"/>
              </a:rPr>
              <a:t>Can be activated – forward or reverse</a:t>
            </a:r>
          </a:p>
          <a:p>
            <a:pPr lvl="1">
              <a:lnSpc>
                <a:spcPct val="90000"/>
              </a:lnSpc>
            </a:pPr>
            <a:r>
              <a:rPr lang="en-US" altLang="en-US" kern="0" smtClean="0">
                <a:cs typeface="Times New Roman" panose="02020603050405020304" pitchFamily="18" charset="0"/>
              </a:rPr>
              <a:t>Can be edited</a:t>
            </a:r>
          </a:p>
          <a:p>
            <a:pPr lvl="1">
              <a:lnSpc>
                <a:spcPct val="90000"/>
              </a:lnSpc>
            </a:pPr>
            <a:r>
              <a:rPr lang="en-US" altLang="en-US" kern="0" smtClean="0">
                <a:cs typeface="Times New Roman" panose="02020603050405020304" pitchFamily="18" charset="0"/>
              </a:rPr>
              <a:t>Route page shows distance and bearing between waypoints</a:t>
            </a:r>
            <a:endParaRPr lang="en-US" altLang="en-US" kern="0" dirty="0" smtClean="0">
              <a:cs typeface="Times New Roman" panose="02020603050405020304" pitchFamily="18" charset="0"/>
            </a:endParaRPr>
          </a:p>
        </p:txBody>
      </p:sp>
    </p:spTree>
    <p:extLst>
      <p:ext uri="{BB962C8B-B14F-4D97-AF65-F5344CB8AC3E}">
        <p14:creationId xmlns:p14="http://schemas.microsoft.com/office/powerpoint/2010/main" val="419415129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35</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457200" y="15240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800" b="0" kern="1200" dirty="0">
                <a:effectLst/>
                <a:cs typeface="Tahoma" panose="020B0604030504040204" pitchFamily="34" charset="0"/>
              </a:rPr>
              <a:t/>
            </a:r>
            <a:br>
              <a:rPr lang="en-US" sz="4800" b="0" kern="1200" dirty="0">
                <a:effectLst/>
                <a:cs typeface="Tahoma" panose="020B0604030504040204" pitchFamily="34" charset="0"/>
              </a:rPr>
            </a:br>
            <a:r>
              <a:rPr lang="en-US" sz="4800" b="0" kern="1200" dirty="0" smtClean="0">
                <a:effectLst/>
                <a:cs typeface="Tahoma" panose="020B0604030504040204" pitchFamily="34" charset="0"/>
              </a:rPr>
              <a:t> Route </a:t>
            </a:r>
            <a:r>
              <a:rPr lang="en-US" sz="4800" b="0" kern="1200" dirty="0">
                <a:effectLst/>
                <a:cs typeface="Tahoma" panose="020B0604030504040204" pitchFamily="34" charset="0"/>
              </a:rPr>
              <a:t>Definition Page</a:t>
            </a:r>
            <a:br>
              <a:rPr lang="en-US" sz="4800" b="0" kern="1200" dirty="0">
                <a:effectLst/>
                <a:cs typeface="Tahoma" panose="020B0604030504040204" pitchFamily="34" charset="0"/>
              </a:rPr>
            </a:br>
            <a:endParaRPr lang="en-US" sz="4800" b="0" kern="1200" dirty="0">
              <a:effectLst/>
              <a:cs typeface="Tahoma" panose="020B0604030504040204" pitchFamily="34" charset="0"/>
            </a:endParaRPr>
          </a:p>
        </p:txBody>
      </p:sp>
      <p:pic>
        <p:nvPicPr>
          <p:cNvPr id="4" name="Picture 3" descr="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713" y="1828800"/>
            <a:ext cx="3330575" cy="4648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Line 4"/>
          <p:cNvSpPr>
            <a:spLocks noChangeShapeType="1"/>
          </p:cNvSpPr>
          <p:nvPr/>
        </p:nvSpPr>
        <p:spPr bwMode="auto">
          <a:xfrm>
            <a:off x="1905000" y="2514600"/>
            <a:ext cx="1143000" cy="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solidFill>
                <a:schemeClr val="accent4">
                  <a:lumMod val="10000"/>
                </a:schemeClr>
              </a:solidFill>
            </a:endParaRPr>
          </a:p>
        </p:txBody>
      </p:sp>
      <p:sp>
        <p:nvSpPr>
          <p:cNvPr id="6" name="Line 5"/>
          <p:cNvSpPr>
            <a:spLocks noChangeShapeType="1"/>
          </p:cNvSpPr>
          <p:nvPr/>
        </p:nvSpPr>
        <p:spPr bwMode="auto">
          <a:xfrm flipV="1">
            <a:off x="2286000" y="3429000"/>
            <a:ext cx="685800" cy="15240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solidFill>
                <a:schemeClr val="accent4">
                  <a:lumMod val="10000"/>
                </a:schemeClr>
              </a:solidFill>
            </a:endParaRPr>
          </a:p>
        </p:txBody>
      </p:sp>
      <p:sp>
        <p:nvSpPr>
          <p:cNvPr id="7" name="Line 6"/>
          <p:cNvSpPr>
            <a:spLocks noChangeShapeType="1"/>
          </p:cNvSpPr>
          <p:nvPr/>
        </p:nvSpPr>
        <p:spPr bwMode="auto">
          <a:xfrm flipH="1">
            <a:off x="5410200" y="2667000"/>
            <a:ext cx="1295400" cy="68580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solidFill>
                <a:schemeClr val="accent4">
                  <a:lumMod val="10000"/>
                </a:schemeClr>
              </a:solidFill>
            </a:endParaRPr>
          </a:p>
        </p:txBody>
      </p:sp>
      <p:sp>
        <p:nvSpPr>
          <p:cNvPr id="8" name="Line 7"/>
          <p:cNvSpPr>
            <a:spLocks noChangeShapeType="1"/>
          </p:cNvSpPr>
          <p:nvPr/>
        </p:nvSpPr>
        <p:spPr bwMode="auto">
          <a:xfrm flipH="1" flipV="1">
            <a:off x="6172200" y="3886200"/>
            <a:ext cx="533400" cy="7620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solidFill>
                <a:schemeClr val="accent4">
                  <a:lumMod val="10000"/>
                </a:schemeClr>
              </a:solidFill>
            </a:endParaRPr>
          </a:p>
        </p:txBody>
      </p:sp>
      <p:sp>
        <p:nvSpPr>
          <p:cNvPr id="9" name="Line 8"/>
          <p:cNvSpPr>
            <a:spLocks noChangeShapeType="1"/>
          </p:cNvSpPr>
          <p:nvPr/>
        </p:nvSpPr>
        <p:spPr bwMode="auto">
          <a:xfrm flipH="1">
            <a:off x="6129338" y="5500688"/>
            <a:ext cx="533400" cy="76200"/>
          </a:xfrm>
          <a:prstGeom prst="line">
            <a:avLst/>
          </a:prstGeom>
          <a:noFill/>
          <a:ln w="50800">
            <a:solidFill>
              <a:schemeClr val="accent4">
                <a:lumMod val="10000"/>
              </a:schemeClr>
            </a:solidFill>
            <a:round/>
            <a:headEnd/>
            <a:tailEnd type="triangle" w="med" len="lg"/>
          </a:ln>
          <a:extLst>
            <a:ext uri="{909E8E84-426E-40DD-AFC4-6F175D3DCCD1}">
              <a14:hiddenFill xmlns:a14="http://schemas.microsoft.com/office/drawing/2010/main">
                <a:noFill/>
              </a14:hiddenFill>
            </a:ext>
          </a:extLst>
        </p:spPr>
        <p:txBody>
          <a:bodyPr/>
          <a:lstStyle/>
          <a:p>
            <a:endParaRPr lang="en-US">
              <a:solidFill>
                <a:schemeClr val="accent4">
                  <a:lumMod val="10000"/>
                </a:schemeClr>
              </a:solidFill>
            </a:endParaRPr>
          </a:p>
        </p:txBody>
      </p:sp>
      <p:sp>
        <p:nvSpPr>
          <p:cNvPr id="10" name="Text Box 9"/>
          <p:cNvSpPr txBox="1">
            <a:spLocks noChangeArrowheads="1"/>
          </p:cNvSpPr>
          <p:nvPr/>
        </p:nvSpPr>
        <p:spPr bwMode="auto">
          <a:xfrm>
            <a:off x="762000" y="2286000"/>
            <a:ext cx="1047750" cy="457200"/>
          </a:xfrm>
          <a:prstGeom prst="rect">
            <a:avLst/>
          </a:prstGeom>
          <a:noFill/>
          <a:ln w="50800">
            <a:noFill/>
            <a:miter lim="800000"/>
            <a:headEnd/>
            <a:tailEnd type="none" w="med" len="lg"/>
          </a:ln>
        </p:spPr>
        <p:txBody>
          <a:bodyPr wrap="none">
            <a:spAutoFit/>
          </a:bodyPr>
          <a:lstStyle/>
          <a:p>
            <a:pPr>
              <a:defRPr/>
            </a:pPr>
            <a:r>
              <a:rPr lang="en-US" sz="2400" b="1" dirty="0">
                <a:solidFill>
                  <a:schemeClr val="accent4">
                    <a:lumMod val="10000"/>
                  </a:schemeClr>
                </a:solidFill>
                <a:latin typeface="Arial" charset="0"/>
              </a:rPr>
              <a:t>Route</a:t>
            </a:r>
          </a:p>
        </p:txBody>
      </p:sp>
      <p:sp>
        <p:nvSpPr>
          <p:cNvPr id="11" name="Text Box 10"/>
          <p:cNvSpPr txBox="1">
            <a:spLocks noChangeArrowheads="1"/>
          </p:cNvSpPr>
          <p:nvPr/>
        </p:nvSpPr>
        <p:spPr bwMode="auto">
          <a:xfrm>
            <a:off x="533400" y="3216275"/>
            <a:ext cx="1981200" cy="830263"/>
          </a:xfrm>
          <a:prstGeom prst="rect">
            <a:avLst/>
          </a:prstGeom>
          <a:noFill/>
          <a:ln w="50800">
            <a:noFill/>
            <a:miter lim="800000"/>
            <a:headEnd/>
            <a:tailEnd type="none" w="med" len="lg"/>
          </a:ln>
        </p:spPr>
        <p:txBody>
          <a:bodyPr>
            <a:spAutoFit/>
          </a:bodyPr>
          <a:lstStyle/>
          <a:p>
            <a:pPr algn="ctr">
              <a:defRPr/>
            </a:pPr>
            <a:r>
              <a:rPr lang="en-US" sz="2400" b="1" dirty="0">
                <a:solidFill>
                  <a:schemeClr val="accent4">
                    <a:lumMod val="10000"/>
                  </a:schemeClr>
                </a:solidFill>
                <a:latin typeface="Arial" charset="0"/>
              </a:rPr>
              <a:t>Waypoint Name</a:t>
            </a:r>
          </a:p>
        </p:txBody>
      </p:sp>
      <p:sp>
        <p:nvSpPr>
          <p:cNvPr id="12" name="Text Box 11"/>
          <p:cNvSpPr txBox="1">
            <a:spLocks noChangeArrowheads="1"/>
          </p:cNvSpPr>
          <p:nvPr/>
        </p:nvSpPr>
        <p:spPr bwMode="auto">
          <a:xfrm>
            <a:off x="6613525" y="2362200"/>
            <a:ext cx="2130425" cy="457200"/>
          </a:xfrm>
          <a:prstGeom prst="rect">
            <a:avLst/>
          </a:prstGeom>
          <a:noFill/>
          <a:ln w="50800">
            <a:noFill/>
            <a:miter lim="800000"/>
            <a:headEnd/>
            <a:tailEnd type="none" w="med" len="lg"/>
          </a:ln>
        </p:spPr>
        <p:txBody>
          <a:bodyPr wrap="none">
            <a:spAutoFit/>
          </a:bodyPr>
          <a:lstStyle/>
          <a:p>
            <a:pPr>
              <a:defRPr/>
            </a:pPr>
            <a:r>
              <a:rPr lang="en-US" sz="2400" b="1">
                <a:solidFill>
                  <a:schemeClr val="accent4">
                    <a:lumMod val="10000"/>
                  </a:schemeClr>
                </a:solidFill>
                <a:latin typeface="Arial" charset="0"/>
              </a:rPr>
              <a:t>Course of leg</a:t>
            </a:r>
          </a:p>
        </p:txBody>
      </p:sp>
      <p:sp>
        <p:nvSpPr>
          <p:cNvPr id="13" name="Text Box 12"/>
          <p:cNvSpPr txBox="1">
            <a:spLocks noChangeArrowheads="1"/>
          </p:cNvSpPr>
          <p:nvPr/>
        </p:nvSpPr>
        <p:spPr bwMode="auto">
          <a:xfrm>
            <a:off x="6613525" y="3733800"/>
            <a:ext cx="2046288" cy="457200"/>
          </a:xfrm>
          <a:prstGeom prst="rect">
            <a:avLst/>
          </a:prstGeom>
          <a:noFill/>
          <a:ln w="50800">
            <a:noFill/>
            <a:miter lim="800000"/>
            <a:headEnd/>
            <a:tailEnd type="none" w="med" len="lg"/>
          </a:ln>
        </p:spPr>
        <p:txBody>
          <a:bodyPr wrap="none">
            <a:spAutoFit/>
          </a:bodyPr>
          <a:lstStyle/>
          <a:p>
            <a:pPr>
              <a:defRPr/>
            </a:pPr>
            <a:r>
              <a:rPr lang="en-US" sz="2400" b="1">
                <a:solidFill>
                  <a:schemeClr val="accent4">
                    <a:lumMod val="10000"/>
                  </a:schemeClr>
                </a:solidFill>
                <a:latin typeface="Arial" charset="0"/>
              </a:rPr>
              <a:t>Leg distance</a:t>
            </a:r>
          </a:p>
        </p:txBody>
      </p:sp>
      <p:sp>
        <p:nvSpPr>
          <p:cNvPr id="14" name="Text Box 13"/>
          <p:cNvSpPr txBox="1">
            <a:spLocks noChangeArrowheads="1"/>
          </p:cNvSpPr>
          <p:nvPr/>
        </p:nvSpPr>
        <p:spPr bwMode="auto">
          <a:xfrm>
            <a:off x="6530975" y="5276850"/>
            <a:ext cx="2232025" cy="457200"/>
          </a:xfrm>
          <a:prstGeom prst="rect">
            <a:avLst/>
          </a:prstGeom>
          <a:noFill/>
          <a:ln w="50800">
            <a:noFill/>
            <a:miter lim="800000"/>
            <a:headEnd/>
            <a:tailEnd type="none" w="med" len="lg"/>
          </a:ln>
        </p:spPr>
        <p:txBody>
          <a:bodyPr wrap="none">
            <a:spAutoFit/>
          </a:bodyPr>
          <a:lstStyle/>
          <a:p>
            <a:pPr>
              <a:defRPr/>
            </a:pPr>
            <a:r>
              <a:rPr lang="en-US" sz="2400" b="1">
                <a:solidFill>
                  <a:schemeClr val="accent4">
                    <a:lumMod val="10000"/>
                  </a:schemeClr>
                </a:solidFill>
                <a:latin typeface="Arial" charset="0"/>
              </a:rPr>
              <a:t>Total distance</a:t>
            </a:r>
          </a:p>
        </p:txBody>
      </p:sp>
    </p:spTree>
    <p:extLst>
      <p:ext uri="{BB962C8B-B14F-4D97-AF65-F5344CB8AC3E}">
        <p14:creationId xmlns:p14="http://schemas.microsoft.com/office/powerpoint/2010/main" val="284543932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36</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228600" y="152400"/>
            <a:ext cx="85344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b="0" kern="1200" dirty="0">
                <a:effectLst/>
                <a:cs typeface="Tahoma" panose="020B0604030504040204" pitchFamily="34" charset="0"/>
              </a:rPr>
              <a:t>Marine GPS Models &amp; Applications</a:t>
            </a:r>
          </a:p>
        </p:txBody>
      </p:sp>
      <p:sp>
        <p:nvSpPr>
          <p:cNvPr id="4" name="Rectangle 3"/>
          <p:cNvSpPr txBox="1">
            <a:spLocks noChangeArrowheads="1"/>
          </p:cNvSpPr>
          <p:nvPr/>
        </p:nvSpPr>
        <p:spPr bwMode="auto">
          <a:xfrm>
            <a:off x="8382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altLang="en-US" kern="0" smtClean="0">
                <a:cs typeface="Times New Roman" panose="02020603050405020304" pitchFamily="18" charset="0"/>
              </a:rPr>
              <a:t>Handheld</a:t>
            </a:r>
          </a:p>
          <a:p>
            <a:r>
              <a:rPr lang="en-US" altLang="en-US" kern="0" smtClean="0">
                <a:cs typeface="Times New Roman" panose="02020603050405020304" pitchFamily="18" charset="0"/>
              </a:rPr>
              <a:t>Fixed mount</a:t>
            </a:r>
          </a:p>
          <a:p>
            <a:r>
              <a:rPr lang="en-US" altLang="en-US" kern="0" smtClean="0">
                <a:cs typeface="Times New Roman" panose="02020603050405020304" pitchFamily="18" charset="0"/>
              </a:rPr>
              <a:t>Sending Unit</a:t>
            </a:r>
          </a:p>
          <a:p>
            <a:r>
              <a:rPr lang="en-US" altLang="en-US" kern="0" smtClean="0">
                <a:cs typeface="Times New Roman" panose="02020603050405020304" pitchFamily="18" charset="0"/>
              </a:rPr>
              <a:t>Navigation software/computer</a:t>
            </a:r>
          </a:p>
          <a:p>
            <a:r>
              <a:rPr lang="en-US" altLang="en-US" kern="0" smtClean="0">
                <a:cs typeface="Times New Roman" panose="02020603050405020304" pitchFamily="18" charset="0"/>
              </a:rPr>
              <a:t>Integrated in total system</a:t>
            </a:r>
          </a:p>
          <a:p>
            <a:r>
              <a:rPr lang="en-US" altLang="en-US" kern="0" smtClean="0">
                <a:cs typeface="Times New Roman" panose="02020603050405020304" pitchFamily="18" charset="0"/>
              </a:rPr>
              <a:t>Chartplotters</a:t>
            </a:r>
            <a:endParaRPr lang="en-US" altLang="en-US" kern="0" dirty="0" smtClean="0">
              <a:cs typeface="Times New Roman" panose="02020603050405020304" pitchFamily="18" charset="0"/>
            </a:endParaRPr>
          </a:p>
        </p:txBody>
      </p:sp>
    </p:spTree>
    <p:extLst>
      <p:ext uri="{BB962C8B-B14F-4D97-AF65-F5344CB8AC3E}">
        <p14:creationId xmlns:p14="http://schemas.microsoft.com/office/powerpoint/2010/main" val="289410376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37</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kern="1200" dirty="0">
                <a:effectLst/>
                <a:cs typeface="Tahoma" panose="020B0604030504040204" pitchFamily="34" charset="0"/>
              </a:rPr>
              <a:t>Chartplotter GPS</a:t>
            </a:r>
          </a:p>
        </p:txBody>
      </p:sp>
      <p:sp>
        <p:nvSpPr>
          <p:cNvPr id="4" name="Rectangle 3"/>
          <p:cNvSpPr txBox="1">
            <a:spLocks noChangeArrowheads="1"/>
          </p:cNvSpPr>
          <p:nvPr/>
        </p:nvSpPr>
        <p:spPr bwMode="auto">
          <a:xfrm>
            <a:off x="914400" y="14859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altLang="en-US" kern="0" smtClean="0">
                <a:cs typeface="Times New Roman" panose="02020603050405020304" pitchFamily="18" charset="0"/>
              </a:rPr>
              <a:t>Integrates actual charts with GPS</a:t>
            </a:r>
          </a:p>
          <a:p>
            <a:r>
              <a:rPr lang="en-US" altLang="en-US" kern="0" smtClean="0">
                <a:cs typeface="Times New Roman" panose="02020603050405020304" pitchFamily="18" charset="0"/>
              </a:rPr>
              <a:t>User friendly to plan &amp; execute trips</a:t>
            </a:r>
          </a:p>
          <a:p>
            <a:r>
              <a:rPr lang="en-US" altLang="en-US" kern="0" smtClean="0">
                <a:cs typeface="Times New Roman" panose="02020603050405020304" pitchFamily="18" charset="0"/>
              </a:rPr>
              <a:t>Chartplotter features vary w/ price</a:t>
            </a:r>
          </a:p>
          <a:p>
            <a:pPr lvl="1">
              <a:buFontTx/>
              <a:buNone/>
            </a:pPr>
            <a:r>
              <a:rPr lang="en-US" altLang="en-US" kern="0" smtClean="0">
                <a:cs typeface="Times New Roman" panose="02020603050405020304" pitchFamily="18" charset="0"/>
              </a:rPr>
              <a:t>	</a:t>
            </a:r>
            <a:endParaRPr lang="en-US" altLang="en-US" kern="0" dirty="0" smtClean="0">
              <a:cs typeface="Times New Roman" panose="02020603050405020304" pitchFamily="18" charset="0"/>
            </a:endParaRPr>
          </a:p>
        </p:txBody>
      </p:sp>
      <p:pic>
        <p:nvPicPr>
          <p:cNvPr id="5" name="Picture 5" descr="Picture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2543" y="3448718"/>
            <a:ext cx="445611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47899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38</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800" b="0" kern="1200" dirty="0">
                <a:effectLst/>
                <a:cs typeface="Tahoma" panose="020B0604030504040204" pitchFamily="34" charset="0"/>
              </a:rPr>
              <a:t>Chartplotter Features</a:t>
            </a:r>
          </a:p>
        </p:txBody>
      </p:sp>
      <p:sp>
        <p:nvSpPr>
          <p:cNvPr id="4" name="Rectangle 3"/>
          <p:cNvSpPr txBox="1">
            <a:spLocks noChangeArrowheads="1"/>
          </p:cNvSpPr>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altLang="en-US" kern="0" dirty="0" smtClean="0">
                <a:cs typeface="Times New Roman" panose="02020603050405020304" pitchFamily="18" charset="0"/>
              </a:rPr>
              <a:t>Track/Trail</a:t>
            </a:r>
          </a:p>
          <a:p>
            <a:r>
              <a:rPr lang="en-US" altLang="en-US" kern="0" dirty="0" smtClean="0">
                <a:cs typeface="Times New Roman" panose="02020603050405020304" pitchFamily="18" charset="0"/>
              </a:rPr>
              <a:t>Split Charts</a:t>
            </a:r>
          </a:p>
          <a:p>
            <a:r>
              <a:rPr lang="en-US" altLang="en-US" kern="0" dirty="0" smtClean="0">
                <a:cs typeface="Times New Roman" panose="02020603050405020304" pitchFamily="18" charset="0"/>
              </a:rPr>
              <a:t>Display orientation</a:t>
            </a:r>
          </a:p>
          <a:p>
            <a:r>
              <a:rPr lang="en-US" altLang="en-US" kern="0" dirty="0" smtClean="0">
                <a:cs typeface="Times New Roman" panose="02020603050405020304" pitchFamily="18" charset="0"/>
              </a:rPr>
              <a:t>Zoom</a:t>
            </a:r>
          </a:p>
          <a:p>
            <a:r>
              <a:rPr lang="en-US" altLang="en-US" kern="0" dirty="0" smtClean="0">
                <a:cs typeface="Times New Roman" panose="02020603050405020304" pitchFamily="18" charset="0"/>
              </a:rPr>
              <a:t>Often integrates depth sounder info</a:t>
            </a:r>
          </a:p>
          <a:p>
            <a:r>
              <a:rPr lang="en-US" altLang="en-US" kern="0" dirty="0" smtClean="0">
                <a:cs typeface="Times New Roman" panose="02020603050405020304" pitchFamily="18" charset="0"/>
              </a:rPr>
              <a:t>Sophisticated  alarms  </a:t>
            </a:r>
          </a:p>
        </p:txBody>
      </p:sp>
      <p:pic>
        <p:nvPicPr>
          <p:cNvPr id="5" name="Picture 6" descr="Fig 7-8a_0.t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0929" y="1573959"/>
            <a:ext cx="35052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545510"/>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39</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228600" y="228600"/>
            <a:ext cx="6858000" cy="838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b="0" kern="1200" dirty="0">
                <a:effectLst/>
                <a:cs typeface="Tahoma" panose="020B0604030504040204" pitchFamily="34" charset="0"/>
              </a:rPr>
              <a:t>Electronic Charts: Raster &amp; Vector</a:t>
            </a:r>
          </a:p>
        </p:txBody>
      </p:sp>
      <p:sp>
        <p:nvSpPr>
          <p:cNvPr id="4" name="Rectangle 3"/>
          <p:cNvSpPr txBox="1">
            <a:spLocks noChangeArrowheads="1"/>
          </p:cNvSpPr>
          <p:nvPr/>
        </p:nvSpPr>
        <p:spPr bwMode="auto">
          <a:xfrm>
            <a:off x="838200" y="1600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altLang="en-US" kern="0" smtClean="0">
                <a:cs typeface="Times New Roman" panose="02020603050405020304" pitchFamily="18" charset="0"/>
              </a:rPr>
              <a:t>Raster charts display the identical digital chart that’s used to create  paper charts.</a:t>
            </a:r>
          </a:p>
          <a:p>
            <a:endParaRPr lang="en-US" altLang="en-US" kern="0" smtClean="0">
              <a:cs typeface="Times New Roman" panose="02020603050405020304" pitchFamily="18" charset="0"/>
            </a:endParaRPr>
          </a:p>
          <a:p>
            <a:r>
              <a:rPr lang="en-US" altLang="en-US" kern="0" smtClean="0">
                <a:cs typeface="Times New Roman" panose="02020603050405020304" pitchFamily="18" charset="0"/>
              </a:rPr>
              <a:t>Vector charts display custom chart information created by a cartographer. </a:t>
            </a:r>
            <a:endParaRPr lang="en-US" altLang="en-US" kern="0" dirty="0" smtClean="0">
              <a:cs typeface="Times New Roman" panose="02020603050405020304" pitchFamily="18" charset="0"/>
            </a:endParaRPr>
          </a:p>
        </p:txBody>
      </p:sp>
    </p:spTree>
    <p:extLst>
      <p:ext uri="{BB962C8B-B14F-4D97-AF65-F5344CB8AC3E}">
        <p14:creationId xmlns:p14="http://schemas.microsoft.com/office/powerpoint/2010/main" val="37369310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74007D7-5E44-4869-BE06-47A09922DC5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a:t>
            </a:fld>
            <a:endParaRPr lang="en-US" altLang="en-US" sz="1000">
              <a:latin typeface="Comic Sans MS" panose="030F0702030302020204" pitchFamily="66" charset="0"/>
              <a:cs typeface="Times New Roman" panose="02020603050405020304" pitchFamily="18" charset="0"/>
            </a:endParaRPr>
          </a:p>
        </p:txBody>
      </p:sp>
      <p:sp>
        <p:nvSpPr>
          <p:cNvPr id="6" name="Rectangle 2"/>
          <p:cNvSpPr txBox="1">
            <a:spLocks noChangeArrowheads="1"/>
          </p:cNvSpPr>
          <p:nvPr/>
        </p:nvSpPr>
        <p:spPr bwMode="auto">
          <a:xfrm>
            <a:off x="0" y="0"/>
            <a:ext cx="7772400" cy="685800"/>
          </a:xfrm>
          <a:prstGeom prst="rect">
            <a:avLst/>
          </a:prstGeom>
          <a:noFill/>
          <a:ln w="9525">
            <a:noFill/>
            <a:miter lim="800000"/>
            <a:headEnd/>
            <a:tailEnd/>
          </a:ln>
        </p:spPr>
        <p:txBody>
          <a:bodyPr anchor="ctr"/>
          <a:lstStyle/>
          <a:p>
            <a:pPr algn="ctr" eaLnBrk="0" hangingPunct="0">
              <a:defRPr/>
            </a:pPr>
            <a:r>
              <a:rPr lang="en-US" sz="4800" dirty="0">
                <a:solidFill>
                  <a:schemeClr val="tx2"/>
                </a:solidFill>
                <a:latin typeface="Tahoma" panose="020B0604030504040204" pitchFamily="34" charset="0"/>
                <a:ea typeface="+mj-ea"/>
                <a:cs typeface="Tahoma" panose="020B0604030504040204" pitchFamily="34" charset="0"/>
              </a:rPr>
              <a:t>Exercise #1 Homework</a:t>
            </a:r>
          </a:p>
        </p:txBody>
      </p:sp>
      <p:pic>
        <p:nvPicPr>
          <p:cNvPr id="7" name="Picture 5" descr="M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585344"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96169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40</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kern="1200" dirty="0">
                <a:effectLst/>
                <a:cs typeface="Tahoma" panose="020B0604030504040204" pitchFamily="34" charset="0"/>
              </a:rPr>
              <a:t>Caution</a:t>
            </a:r>
          </a:p>
        </p:txBody>
      </p:sp>
      <p:sp>
        <p:nvSpPr>
          <p:cNvPr id="4" name="Rectangle 3"/>
          <p:cNvSpPr txBox="1">
            <a:spLocks noChangeArrowheads="1"/>
          </p:cNvSpPr>
          <p:nvPr/>
        </p:nvSpPr>
        <p:spPr bwMode="auto">
          <a:xfrm>
            <a:off x="838200" y="1548063"/>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altLang="en-US" kern="0" smtClean="0">
                <a:cs typeface="Times New Roman" panose="02020603050405020304" pitchFamily="18" charset="0"/>
              </a:rPr>
              <a:t>GPS can be too friendly</a:t>
            </a:r>
          </a:p>
          <a:p>
            <a:pPr lvl="1"/>
            <a:r>
              <a:rPr lang="en-US" altLang="en-US" kern="0" smtClean="0">
                <a:cs typeface="Times New Roman" panose="02020603050405020304" pitchFamily="18" charset="0"/>
              </a:rPr>
              <a:t>Steering by viewing chartplotter map screen inhibits a “proper look-out”</a:t>
            </a:r>
          </a:p>
          <a:p>
            <a:pPr lvl="1"/>
            <a:r>
              <a:rPr lang="en-US" altLang="en-US" kern="0" smtClean="0">
                <a:cs typeface="Times New Roman" panose="02020603050405020304" pitchFamily="18" charset="0"/>
              </a:rPr>
              <a:t>Piloting in close quarters using map screen is dangerous</a:t>
            </a:r>
          </a:p>
          <a:p>
            <a:pPr lvl="1"/>
            <a:r>
              <a:rPr lang="en-US" altLang="en-US" kern="0" smtClean="0">
                <a:cs typeface="Times New Roman" panose="02020603050405020304" pitchFamily="18" charset="0"/>
              </a:rPr>
              <a:t>Steering using a navigation log/route plan is safer</a:t>
            </a:r>
          </a:p>
          <a:p>
            <a:pPr lvl="1"/>
            <a:r>
              <a:rPr lang="en-US" altLang="en-US" kern="0" smtClean="0">
                <a:cs typeface="Times New Roman" panose="02020603050405020304" pitchFamily="18" charset="0"/>
              </a:rPr>
              <a:t>The chart is less accurate than the GPS position </a:t>
            </a:r>
            <a:r>
              <a:rPr lang="en-US" altLang="en-US" sz="2000" kern="0" smtClean="0">
                <a:cs typeface="Times New Roman" panose="02020603050405020304" pitchFamily="18" charset="0"/>
              </a:rPr>
              <a:t>(e.g., within 80 meters at 1:80,000 scale)</a:t>
            </a:r>
            <a:endParaRPr lang="en-US" altLang="en-US" kern="0" dirty="0" smtClean="0">
              <a:cs typeface="Times New Roman" panose="02020603050405020304" pitchFamily="18" charset="0"/>
            </a:endParaRPr>
          </a:p>
        </p:txBody>
      </p:sp>
    </p:spTree>
    <p:extLst>
      <p:ext uri="{BB962C8B-B14F-4D97-AF65-F5344CB8AC3E}">
        <p14:creationId xmlns:p14="http://schemas.microsoft.com/office/powerpoint/2010/main" val="3468792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41</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txBox="1">
            <a:spLocks noChangeArrowheads="1"/>
          </p:cNvSpPr>
          <p:nvPr/>
        </p:nvSpPr>
        <p:spPr bwMode="auto">
          <a:xfrm>
            <a:off x="457200" y="32084"/>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0">
                <a:solidFill>
                  <a:schemeClr val="tx2"/>
                </a:solidFill>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kern="1200" smtClean="0">
                <a:cs typeface="Tahoma" panose="020B0604030504040204" pitchFamily="34" charset="0"/>
              </a:rPr>
              <a:t>The Weekend Navigator</a:t>
            </a:r>
            <a:endParaRPr lang="en-US" kern="1200" dirty="0">
              <a:cs typeface="Tahoma" panose="020B0604030504040204" pitchFamily="34" charset="0"/>
            </a:endParaRPr>
          </a:p>
        </p:txBody>
      </p:sp>
      <p:sp>
        <p:nvSpPr>
          <p:cNvPr id="4" name="Rectangle 3"/>
          <p:cNvSpPr txBox="1">
            <a:spLocks noChangeArrowheads="1"/>
          </p:cNvSpPr>
          <p:nvPr/>
        </p:nvSpPr>
        <p:spPr bwMode="auto">
          <a:xfrm>
            <a:off x="1371600" y="1295400"/>
            <a:ext cx="762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a:lnSpc>
                <a:spcPct val="80000"/>
              </a:lnSpc>
              <a:spcBef>
                <a:spcPct val="0"/>
              </a:spcBef>
              <a:defRPr/>
            </a:pPr>
            <a:r>
              <a:rPr lang="en-US" sz="3600" kern="1200" dirty="0" smtClean="0">
                <a:solidFill>
                  <a:schemeClr val="accent4">
                    <a:lumMod val="10000"/>
                  </a:schemeClr>
                </a:solidFill>
                <a:latin typeface="Arial" charset="0"/>
                <a:ea typeface="+mj-ea"/>
                <a:cs typeface="Arial" charset="0"/>
              </a:rPr>
              <a:t>Planning with Charting Programs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71800"/>
            <a:ext cx="388461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3856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42</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204537" y="15240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800" b="0" kern="1200" dirty="0">
                <a:effectLst/>
                <a:cs typeface="Tahoma" panose="020B0604030504040204" pitchFamily="34" charset="0"/>
              </a:rPr>
              <a:t>Typical Software Features</a:t>
            </a:r>
          </a:p>
        </p:txBody>
      </p:sp>
      <p:sp>
        <p:nvSpPr>
          <p:cNvPr id="4" name="Rectangle 3"/>
          <p:cNvSpPr txBox="1">
            <a:spLocks noChangeArrowheads="1"/>
          </p:cNvSpPr>
          <p:nvPr/>
        </p:nvSpPr>
        <p:spPr bwMode="auto">
          <a:xfrm>
            <a:off x="685800" y="1752600"/>
            <a:ext cx="769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altLang="en-US" sz="2800" kern="0" smtClean="0">
                <a:cs typeface="Times New Roman" panose="02020603050405020304" pitchFamily="18" charset="0"/>
              </a:rPr>
              <a:t>Provides many charts and can import from NOAA  website</a:t>
            </a:r>
          </a:p>
          <a:p>
            <a:r>
              <a:rPr lang="en-US" altLang="en-US" sz="2800" kern="0" smtClean="0">
                <a:cs typeface="Times New Roman" panose="02020603050405020304" pitchFamily="18" charset="0"/>
              </a:rPr>
              <a:t>Creates Waypoints on a chart</a:t>
            </a:r>
          </a:p>
          <a:p>
            <a:r>
              <a:rPr lang="en-US" altLang="en-US" sz="2800" kern="0" smtClean="0">
                <a:cs typeface="Times New Roman" panose="02020603050405020304" pitchFamily="18" charset="0"/>
              </a:rPr>
              <a:t>Connects waypoints making a Route Plan</a:t>
            </a:r>
          </a:p>
          <a:p>
            <a:r>
              <a:rPr lang="en-US" altLang="en-US" sz="2800" kern="0" smtClean="0">
                <a:cs typeface="Times New Roman" panose="02020603050405020304" pitchFamily="18" charset="0"/>
              </a:rPr>
              <a:t>Computes distance, bearing and time</a:t>
            </a:r>
          </a:p>
          <a:p>
            <a:r>
              <a:rPr lang="en-US" altLang="en-US" sz="2800" kern="0" smtClean="0">
                <a:cs typeface="Times New Roman" panose="02020603050405020304" pitchFamily="18" charset="0"/>
              </a:rPr>
              <a:t>Compiles all statistics on the route</a:t>
            </a:r>
          </a:p>
          <a:p>
            <a:r>
              <a:rPr lang="en-US" altLang="en-US" sz="2800" kern="0" smtClean="0">
                <a:cs typeface="Times New Roman" panose="02020603050405020304" pitchFamily="18" charset="0"/>
              </a:rPr>
              <a:t>Data can be  uploaded to a GPS</a:t>
            </a:r>
          </a:p>
          <a:p>
            <a:r>
              <a:rPr lang="en-US" altLang="en-US" sz="2800" kern="0" smtClean="0">
                <a:cs typeface="Times New Roman" panose="02020603050405020304" pitchFamily="18" charset="0"/>
              </a:rPr>
              <a:t>Can be used directly with a GPS  </a:t>
            </a:r>
          </a:p>
          <a:p>
            <a:endParaRPr lang="en-US" altLang="en-US" sz="2800" kern="0" dirty="0" smtClean="0">
              <a:cs typeface="Times New Roman" panose="02020603050405020304" pitchFamily="18" charset="0"/>
            </a:endParaRPr>
          </a:p>
        </p:txBody>
      </p:sp>
    </p:spTree>
    <p:extLst>
      <p:ext uri="{BB962C8B-B14F-4D97-AF65-F5344CB8AC3E}">
        <p14:creationId xmlns:p14="http://schemas.microsoft.com/office/powerpoint/2010/main" val="235766176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6390824-8F6E-414B-B7E4-382327279587}"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43</a:t>
            </a:fld>
            <a:endParaRPr lang="en-US" altLang="en-US" sz="1000">
              <a:latin typeface="Comic Sans MS" panose="030F0702030302020204" pitchFamily="66" charset="0"/>
              <a:cs typeface="Times New Roman" panose="02020603050405020304" pitchFamily="18" charset="0"/>
            </a:endParaRPr>
          </a:p>
        </p:txBody>
      </p:sp>
      <p:pic>
        <p:nvPicPr>
          <p:cNvPr id="49155" name="Picture 3" descr="Pictur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43434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kern="1200" dirty="0">
                <a:effectLst/>
                <a:cs typeface="Tahoma" panose="020B0604030504040204" pitchFamily="34" charset="0"/>
              </a:rPr>
              <a:t>Route Plan</a:t>
            </a:r>
          </a:p>
        </p:txBody>
      </p:sp>
      <p:sp>
        <p:nvSpPr>
          <p:cNvPr id="50179" name="Content Placeholder 2"/>
          <p:cNvSpPr>
            <a:spLocks noGrp="1"/>
          </p:cNvSpPr>
          <p:nvPr>
            <p:ph idx="1"/>
          </p:nvPr>
        </p:nvSpPr>
        <p:spPr>
          <a:xfrm>
            <a:off x="304800" y="1676400"/>
            <a:ext cx="8506326" cy="4114800"/>
          </a:xfrm>
        </p:spPr>
        <p:txBody>
          <a:bodyPr/>
          <a:lstStyle/>
          <a:p>
            <a:r>
              <a:rPr lang="en-US" altLang="en-US" b="0" dirty="0" smtClean="0"/>
              <a:t>Copy function in the navigation program</a:t>
            </a:r>
          </a:p>
          <a:p>
            <a:r>
              <a:rPr lang="en-US" altLang="en-US" b="0" dirty="0" smtClean="0"/>
              <a:t>Paste into a document and modify as desired for use</a:t>
            </a:r>
          </a:p>
        </p:txBody>
      </p:sp>
      <p:sp>
        <p:nvSpPr>
          <p:cNvPr id="501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50FDDF2-3825-4B83-829D-888533A954AD}"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44</a:t>
            </a:fld>
            <a:endParaRPr lang="en-US" altLang="en-US" sz="1000">
              <a:latin typeface="Comic Sans MS" panose="030F0702030302020204" pitchFamily="66" charset="0"/>
              <a:cs typeface="Times New Roman" panose="02020603050405020304" pitchFamily="18" charset="0"/>
            </a:endParaRPr>
          </a:p>
        </p:txBody>
      </p:sp>
      <p:sp>
        <p:nvSpPr>
          <p:cNvPr id="5" name="Rectangle 4"/>
          <p:cNvSpPr/>
          <p:nvPr/>
        </p:nvSpPr>
        <p:spPr>
          <a:xfrm>
            <a:off x="228600" y="3581400"/>
            <a:ext cx="8763000" cy="938719"/>
          </a:xfrm>
          <a:prstGeom prst="rect">
            <a:avLst/>
          </a:prstGeom>
          <a:solidFill>
            <a:schemeClr val="accent5">
              <a:lumMod val="20000"/>
              <a:lumOff val="80000"/>
            </a:schemeClr>
          </a:solidFill>
        </p:spPr>
        <p:txBody>
          <a:bodyPr wrap="square">
            <a:spAutoFit/>
          </a:bodyPr>
          <a:lstStyle/>
          <a:p>
            <a:pPr>
              <a:defRPr/>
            </a:pPr>
            <a:r>
              <a:rPr lang="en-US" sz="1100" dirty="0">
                <a:solidFill>
                  <a:schemeClr val="accent4">
                    <a:lumMod val="10000"/>
                  </a:schemeClr>
                </a:solidFill>
              </a:rPr>
              <a:t>Name	Bearing (</a:t>
            </a:r>
            <a:r>
              <a:rPr lang="en-US" sz="1100" dirty="0" err="1">
                <a:solidFill>
                  <a:schemeClr val="accent4">
                    <a:lumMod val="10000"/>
                  </a:schemeClr>
                </a:solidFill>
              </a:rPr>
              <a:t>Mag</a:t>
            </a:r>
            <a:r>
              <a:rPr lang="en-US" sz="1100" dirty="0">
                <a:solidFill>
                  <a:schemeClr val="accent4">
                    <a:lumMod val="10000"/>
                  </a:schemeClr>
                </a:solidFill>
              </a:rPr>
              <a:t>)	  Distance	Total Distance	Planned Speed	   Time	Turn	Latitude	Longitude</a:t>
            </a:r>
          </a:p>
          <a:p>
            <a:pPr>
              <a:defRPr/>
            </a:pPr>
            <a:r>
              <a:rPr lang="en-US" sz="1100" dirty="0">
                <a:solidFill>
                  <a:schemeClr val="accent4">
                    <a:lumMod val="10000"/>
                  </a:schemeClr>
                </a:solidFill>
              </a:rPr>
              <a:t>Home to</a:t>
            </a:r>
          </a:p>
          <a:p>
            <a:pPr>
              <a:defRPr/>
            </a:pPr>
            <a:r>
              <a:rPr lang="en-US" sz="1100" dirty="0">
                <a:solidFill>
                  <a:schemeClr val="accent4">
                    <a:lumMod val="10000"/>
                  </a:schemeClr>
                </a:solidFill>
              </a:rPr>
              <a:t>"002"	190.618655	3.505022	8.604685	15.000000	  20 min	113 Port	41.483359	-70.611749</a:t>
            </a:r>
          </a:p>
          <a:p>
            <a:pPr>
              <a:defRPr/>
            </a:pPr>
            <a:r>
              <a:rPr lang="en-US" sz="1100" dirty="0">
                <a:solidFill>
                  <a:schemeClr val="accent4">
                    <a:lumMod val="10000"/>
                  </a:schemeClr>
                </a:solidFill>
              </a:rPr>
              <a:t>"003"	82.958420	4.916333	13.521018	15.000000	  14 min	107 Port	41.514650	-70.510638</a:t>
            </a:r>
          </a:p>
          <a:p>
            <a:pPr>
              <a:defRPr/>
            </a:pPr>
            <a:r>
              <a:rPr lang="en-US" sz="1100" dirty="0">
                <a:solidFill>
                  <a:schemeClr val="accent4">
                    <a:lumMod val="10000"/>
                  </a:schemeClr>
                </a:solidFill>
              </a:rPr>
              <a:t>"001"	303.997447	5.099663	5.099663	15.000000	  20 min	-ARRIVE	41.541568	-70.618327</a:t>
            </a:r>
          </a:p>
        </p:txBody>
      </p:sp>
    </p:spTree>
    <p:extLst>
      <p:ext uri="{BB962C8B-B14F-4D97-AF65-F5344CB8AC3E}">
        <p14:creationId xmlns:p14="http://schemas.microsoft.com/office/powerpoint/2010/main" val="77679052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kern="1200" dirty="0">
                <a:effectLst/>
                <a:cs typeface="Tahoma" panose="020B0604030504040204" pitchFamily="34" charset="0"/>
              </a:rPr>
              <a:t>Create a Route</a:t>
            </a:r>
          </a:p>
        </p:txBody>
      </p:sp>
      <p:pic>
        <p:nvPicPr>
          <p:cNvPr id="51203" name="Picture 4" descr="Pictur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586300"/>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kern="1200" dirty="0">
                <a:effectLst/>
                <a:cs typeface="Tahoma" panose="020B0604030504040204" pitchFamily="34" charset="0"/>
              </a:rPr>
              <a:t>Add a Leg</a:t>
            </a:r>
          </a:p>
        </p:txBody>
      </p:sp>
      <p:pic>
        <p:nvPicPr>
          <p:cNvPr id="52227" name="Picture 4" descr="Picture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737632"/>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800" b="0" kern="1200" dirty="0">
                <a:effectLst/>
                <a:cs typeface="Tahoma" panose="020B0604030504040204" pitchFamily="34" charset="0"/>
              </a:rPr>
              <a:t>Add a Leg</a:t>
            </a:r>
          </a:p>
        </p:txBody>
      </p:sp>
      <p:pic>
        <p:nvPicPr>
          <p:cNvPr id="53251" name="Picture 4" descr="Picture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557082"/>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85800" y="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defRPr sz="4800" b="0">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lgn="ctr"/>
            <a:r>
              <a:rPr lang="en-US" dirty="0"/>
              <a:t>Change Route</a:t>
            </a:r>
          </a:p>
        </p:txBody>
      </p:sp>
      <p:pic>
        <p:nvPicPr>
          <p:cNvPr id="54275" name="Picture 4" descr="Picture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071832"/>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85800" y="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1" hangingPunct="1">
              <a:defRPr sz="4800" b="0">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lgn="ctr"/>
            <a:r>
              <a:rPr lang="en-US" dirty="0"/>
              <a:t>Change Route</a:t>
            </a:r>
          </a:p>
        </p:txBody>
      </p:sp>
      <p:pic>
        <p:nvPicPr>
          <p:cNvPr id="55299" name="Picture 4" descr="Pictur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70757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74007D7-5E44-4869-BE06-47A09922DC5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a:t>
            </a:fld>
            <a:endParaRPr lang="en-US" altLang="en-US" sz="1000">
              <a:latin typeface="Comic Sans MS" panose="030F0702030302020204" pitchFamily="66" charset="0"/>
              <a:cs typeface="Times New Roman" panose="02020603050405020304" pitchFamily="18" charset="0"/>
            </a:endParaRPr>
          </a:p>
        </p:txBody>
      </p:sp>
      <p:sp>
        <p:nvSpPr>
          <p:cNvPr id="6" name="Rectangle 2"/>
          <p:cNvSpPr>
            <a:spLocks noGrp="1" noChangeArrowheads="1"/>
          </p:cNvSpPr>
          <p:nvPr>
            <p:ph type="title" idx="4294967295"/>
          </p:nvPr>
        </p:nvSpPr>
        <p:spPr>
          <a:xfrm>
            <a:off x="685800" y="0"/>
            <a:ext cx="7772400" cy="1066800"/>
          </a:xfrm>
        </p:spPr>
        <p:txBody>
          <a:bodyPr/>
          <a:lstStyle/>
          <a:p>
            <a:pPr algn="ctr" eaLnBrk="1" hangingPunct="1">
              <a:defRPr/>
            </a:pPr>
            <a:r>
              <a:rPr lang="en-US" sz="4800" b="0" dirty="0">
                <a:effectLst/>
                <a:cs typeface="Tahoma" panose="020B0604030504040204" pitchFamily="34" charset="0"/>
              </a:rPr>
              <a:t>Dead Reckoning</a:t>
            </a:r>
          </a:p>
        </p:txBody>
      </p:sp>
      <p:sp>
        <p:nvSpPr>
          <p:cNvPr id="7" name="Rectangle 7"/>
          <p:cNvSpPr txBox="1">
            <a:spLocks noChangeArrowheads="1"/>
          </p:cNvSpPr>
          <p:nvPr/>
        </p:nvSpPr>
        <p:spPr bwMode="auto">
          <a:xfrm>
            <a:off x="705853" y="168275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a:defRPr/>
            </a:pPr>
            <a:r>
              <a:rPr lang="en-US" sz="2800" kern="0" dirty="0" smtClean="0">
                <a:solidFill>
                  <a:schemeClr val="accent4">
                    <a:lumMod val="10000"/>
                  </a:schemeClr>
                </a:solidFill>
                <a:latin typeface="Arial" charset="0"/>
                <a:cs typeface="Times New Roman" pitchFamily="18" charset="0"/>
              </a:rPr>
              <a:t>DR-  A way to approximate a boat’s present position by advancing a known past position for courses and distances traveled</a:t>
            </a:r>
          </a:p>
          <a:p>
            <a:pPr>
              <a:defRPr/>
            </a:pPr>
            <a:endParaRPr lang="en-US" sz="1800" kern="0" dirty="0" smtClean="0">
              <a:solidFill>
                <a:schemeClr val="accent4">
                  <a:lumMod val="10000"/>
                </a:schemeClr>
              </a:solidFill>
              <a:latin typeface="Arial" charset="0"/>
              <a:cs typeface="Times New Roman" pitchFamily="18" charset="0"/>
            </a:endParaRPr>
          </a:p>
          <a:p>
            <a:pPr>
              <a:defRPr/>
            </a:pPr>
            <a:r>
              <a:rPr lang="en-US" sz="2800" kern="0" dirty="0" smtClean="0">
                <a:solidFill>
                  <a:schemeClr val="accent4">
                    <a:lumMod val="10000"/>
                  </a:schemeClr>
                </a:solidFill>
                <a:latin typeface="Arial" charset="0"/>
                <a:cs typeface="Times New Roman" pitchFamily="18" charset="0"/>
              </a:rPr>
              <a:t>DR Plot-  Chart plot of course and projected positions based on heading steered and boat speed through the water (STW)</a:t>
            </a:r>
          </a:p>
          <a:p>
            <a:pPr>
              <a:defRPr/>
            </a:pPr>
            <a:endParaRPr lang="en-US" sz="1800" kern="0" dirty="0" smtClean="0">
              <a:solidFill>
                <a:schemeClr val="accent4">
                  <a:lumMod val="10000"/>
                </a:schemeClr>
              </a:solidFill>
              <a:latin typeface="Arial" charset="0"/>
              <a:cs typeface="Times New Roman" pitchFamily="18" charset="0"/>
            </a:endParaRPr>
          </a:p>
        </p:txBody>
      </p:sp>
    </p:spTree>
    <p:extLst>
      <p:ext uri="{BB962C8B-B14F-4D97-AF65-F5344CB8AC3E}">
        <p14:creationId xmlns:p14="http://schemas.microsoft.com/office/powerpoint/2010/main" val="2691725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85800" y="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1" hangingPunct="1">
              <a:defRPr sz="4800" b="0">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dirty="0"/>
              <a:t> </a:t>
            </a:r>
            <a:r>
              <a:rPr lang="en-US" dirty="0" smtClean="0"/>
              <a:t>   Naming </a:t>
            </a:r>
            <a:r>
              <a:rPr lang="en-US" dirty="0"/>
              <a:t>Waypoints</a:t>
            </a:r>
          </a:p>
        </p:txBody>
      </p:sp>
      <p:pic>
        <p:nvPicPr>
          <p:cNvPr id="56323" name="Picture 4" descr="Pictur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335694"/>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51</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685800" y="0"/>
            <a:ext cx="7772400" cy="1066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4800" b="0" kern="1200" dirty="0" smtClean="0">
                <a:effectLst/>
                <a:cs typeface="Tahoma" panose="020B0604030504040204" pitchFamily="34" charset="0"/>
              </a:rPr>
              <a:t>   Recommendations</a:t>
            </a:r>
            <a:endParaRPr lang="en-US" altLang="en-US" sz="4800" b="0" kern="1200" dirty="0">
              <a:effectLst/>
              <a:cs typeface="Tahoma" panose="020B0604030504040204" pitchFamily="34" charset="0"/>
            </a:endParaRPr>
          </a:p>
        </p:txBody>
      </p:sp>
      <p:sp>
        <p:nvSpPr>
          <p:cNvPr id="4" name="Rectangle 3"/>
          <p:cNvSpPr txBox="1">
            <a:spLocks noChangeArrowheads="1"/>
          </p:cNvSpPr>
          <p:nvPr/>
        </p:nvSpPr>
        <p:spPr bwMode="auto">
          <a:xfrm>
            <a:off x="697832" y="1600200"/>
            <a:ext cx="769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altLang="en-US" kern="0" dirty="0" smtClean="0">
                <a:cs typeface="Times New Roman" panose="02020603050405020304" pitchFamily="18" charset="0"/>
              </a:rPr>
              <a:t>Offset waypoints from ATONs</a:t>
            </a:r>
          </a:p>
          <a:p>
            <a:r>
              <a:rPr lang="en-US" altLang="en-US" kern="0" dirty="0" smtClean="0">
                <a:cs typeface="Times New Roman" panose="02020603050405020304" pitchFamily="18" charset="0"/>
              </a:rPr>
              <a:t>Give waypoints unique names</a:t>
            </a:r>
          </a:p>
          <a:p>
            <a:r>
              <a:rPr lang="en-US" altLang="en-US" kern="0" dirty="0" smtClean="0">
                <a:cs typeface="Times New Roman" panose="02020603050405020304" pitchFamily="18" charset="0"/>
              </a:rPr>
              <a:t>Break routes into segments with unique names</a:t>
            </a:r>
          </a:p>
        </p:txBody>
      </p:sp>
    </p:spTree>
    <p:extLst>
      <p:ext uri="{BB962C8B-B14F-4D97-AF65-F5344CB8AC3E}">
        <p14:creationId xmlns:p14="http://schemas.microsoft.com/office/powerpoint/2010/main" val="2589788629"/>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213" y="2133600"/>
            <a:ext cx="213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2"/>
          <p:cNvSpPr>
            <a:spLocks noGrp="1" noChangeArrowheads="1"/>
          </p:cNvSpPr>
          <p:nvPr>
            <p:ph type="title"/>
          </p:nvPr>
        </p:nvSpPr>
        <p:spPr>
          <a:xfrm>
            <a:off x="228600" y="228600"/>
            <a:ext cx="8229600" cy="838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altLang="en-US" sz="4400" kern="1200" dirty="0">
                <a:cs typeface="Tahoma" panose="020B0604030504040204" pitchFamily="34" charset="0"/>
              </a:rPr>
              <a:t>Other Tools – Tablet &amp; Smartphone</a:t>
            </a:r>
          </a:p>
        </p:txBody>
      </p:sp>
      <p:sp>
        <p:nvSpPr>
          <p:cNvPr id="58372" name="Rectangle 3"/>
          <p:cNvSpPr>
            <a:spLocks noGrp="1" noChangeArrowheads="1"/>
          </p:cNvSpPr>
          <p:nvPr>
            <p:ph type="body" idx="1"/>
          </p:nvPr>
        </p:nvSpPr>
        <p:spPr>
          <a:xfrm>
            <a:off x="228600" y="1524000"/>
            <a:ext cx="8763000" cy="1981200"/>
          </a:xfrm>
        </p:spPr>
        <p:txBody>
          <a:bodyPr/>
          <a:lstStyle/>
          <a:p>
            <a:pPr eaLnBrk="1" hangingPunct="1"/>
            <a:r>
              <a:rPr lang="en-US" altLang="en-US" b="0" dirty="0" smtClean="0"/>
              <a:t>Uses true GPS or cellphone GPS-like  system</a:t>
            </a:r>
          </a:p>
          <a:p>
            <a:pPr eaLnBrk="1" hangingPunct="1"/>
            <a:r>
              <a:rPr lang="en-US" altLang="en-US" b="0" dirty="0" smtClean="0"/>
              <a:t>Capable of interfacing with GPS</a:t>
            </a:r>
          </a:p>
          <a:p>
            <a:pPr eaLnBrk="1" hangingPunct="1"/>
            <a:r>
              <a:rPr lang="en-US" altLang="en-US" b="0" dirty="0" smtClean="0"/>
              <a:t>Pros and Cons</a:t>
            </a:r>
          </a:p>
          <a:p>
            <a:pPr eaLnBrk="1" hangingPunct="1">
              <a:buFontTx/>
              <a:buNone/>
            </a:pPr>
            <a:endParaRPr lang="en-US" altLang="en-US" b="0" dirty="0" smtClean="0"/>
          </a:p>
        </p:txBody>
      </p:sp>
      <p:pic>
        <p:nvPicPr>
          <p:cNvPr id="583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19450"/>
            <a:ext cx="20034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E627CDD-191F-446D-A8D2-7D205663F94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52</a:t>
            </a:fld>
            <a:endParaRPr lang="en-US" altLang="en-US" sz="100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013892485"/>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53</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txBox="1">
            <a:spLocks noChangeArrowheads="1"/>
          </p:cNvSpPr>
          <p:nvPr/>
        </p:nvSpPr>
        <p:spPr bwMode="auto">
          <a:xfrm>
            <a:off x="0" y="-1"/>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0">
                <a:solidFill>
                  <a:schemeClr val="tx2"/>
                </a:solidFill>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altLang="en-US" kern="1200" dirty="0" smtClean="0">
                <a:cs typeface="Tahoma" panose="020B0604030504040204" pitchFamily="34" charset="0"/>
              </a:rPr>
              <a:t> The Weekend Navigator</a:t>
            </a:r>
            <a:endParaRPr lang="en-US" altLang="en-US" kern="1200" dirty="0">
              <a:cs typeface="Tahoma" panose="020B0604030504040204" pitchFamily="34" charset="0"/>
            </a:endParaRPr>
          </a:p>
        </p:txBody>
      </p:sp>
      <p:sp>
        <p:nvSpPr>
          <p:cNvPr id="4" name="Rectangle 3"/>
          <p:cNvSpPr txBox="1">
            <a:spLocks noChangeArrowheads="1"/>
          </p:cNvSpPr>
          <p:nvPr/>
        </p:nvSpPr>
        <p:spPr bwMode="auto">
          <a:xfrm>
            <a:off x="1371600" y="2057400"/>
            <a:ext cx="6858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lnSpc>
                <a:spcPct val="80000"/>
              </a:lnSpc>
              <a:buNone/>
            </a:pPr>
            <a:r>
              <a:rPr lang="en-US" altLang="en-US" sz="3600" kern="0" dirty="0" smtClean="0">
                <a:cs typeface="Times New Roman" panose="02020603050405020304" pitchFamily="18" charset="0"/>
              </a:rPr>
              <a:t>Session 2 homework</a:t>
            </a:r>
          </a:p>
          <a:p>
            <a:pPr marL="0" indent="0">
              <a:lnSpc>
                <a:spcPct val="80000"/>
              </a:lnSpc>
              <a:buNone/>
            </a:pPr>
            <a:r>
              <a:rPr lang="en-US" altLang="en-US" sz="3600" kern="0" dirty="0" smtClean="0">
                <a:cs typeface="Times New Roman" panose="02020603050405020304" pitchFamily="18" charset="0"/>
              </a:rPr>
              <a:t>Cruise Exercise #2</a:t>
            </a:r>
          </a:p>
          <a:p>
            <a:pPr marL="0" indent="0">
              <a:lnSpc>
                <a:spcPct val="80000"/>
              </a:lnSpc>
              <a:buNone/>
            </a:pPr>
            <a:r>
              <a:rPr lang="en-US" altLang="en-US" sz="3600" kern="0" dirty="0" smtClean="0">
                <a:cs typeface="Times New Roman" panose="02020603050405020304" pitchFamily="18" charset="0"/>
              </a:rPr>
              <a:t>Chapters 6-9, 11-13</a:t>
            </a:r>
          </a:p>
        </p:txBody>
      </p:sp>
      <p:pic>
        <p:nvPicPr>
          <p:cNvPr id="5"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2454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54</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txBox="1">
            <a:spLocks noChangeArrowheads="1"/>
          </p:cNvSpPr>
          <p:nvPr/>
        </p:nvSpPr>
        <p:spPr bwMode="auto">
          <a:xfrm>
            <a:off x="535983" y="131736"/>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0">
                <a:solidFill>
                  <a:schemeClr val="tx2"/>
                </a:solidFill>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altLang="en-US" kern="1200" dirty="0" smtClean="0">
                <a:cs typeface="Tahoma" panose="020B0604030504040204" pitchFamily="34" charset="0"/>
              </a:rPr>
              <a:t>The Weekend Navigator</a:t>
            </a:r>
            <a:endParaRPr lang="en-US" altLang="en-US" kern="1200" dirty="0">
              <a:cs typeface="Tahoma" panose="020B0604030504040204" pitchFamily="34" charset="0"/>
            </a:endParaRPr>
          </a:p>
        </p:txBody>
      </p:sp>
      <p:sp>
        <p:nvSpPr>
          <p:cNvPr id="4" name="Rectangle 3"/>
          <p:cNvSpPr txBox="1">
            <a:spLocks noChangeArrowheads="1"/>
          </p:cNvSpPr>
          <p:nvPr/>
        </p:nvSpPr>
        <p:spPr bwMode="auto">
          <a:xfrm>
            <a:off x="1447800" y="2362200"/>
            <a:ext cx="685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lgn="ctr">
              <a:lnSpc>
                <a:spcPct val="80000"/>
              </a:lnSpc>
              <a:buNone/>
            </a:pPr>
            <a:r>
              <a:rPr lang="en-US" altLang="en-US" sz="3600" kern="0" dirty="0" smtClean="0">
                <a:cs typeface="Times New Roman" panose="02020603050405020304" pitchFamily="18" charset="0"/>
              </a:rPr>
              <a:t>Additional Slides</a:t>
            </a:r>
          </a:p>
        </p:txBody>
      </p:sp>
      <p:pic>
        <p:nvPicPr>
          <p:cNvPr id="5"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372585"/>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55</a:t>
            </a:fld>
            <a:endParaRPr lang="en-US" altLang="en-US" sz="1000">
              <a:latin typeface="Comic Sans MS" panose="030F0702030302020204" pitchFamily="66" charset="0"/>
              <a:cs typeface="Times New Roman" panose="02020603050405020304" pitchFamily="18" charset="0"/>
            </a:endParaRPr>
          </a:p>
        </p:txBody>
      </p:sp>
      <p:sp>
        <p:nvSpPr>
          <p:cNvPr id="3" name="Title 1"/>
          <p:cNvSpPr txBox="1">
            <a:spLocks/>
          </p:cNvSpPr>
          <p:nvPr/>
        </p:nvSpPr>
        <p:spPr bwMode="auto">
          <a:xfrm>
            <a:off x="609600" y="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defRPr sz="4800" b="0">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dirty="0"/>
              <a:t>Class Exercise-Bearings</a:t>
            </a:r>
          </a:p>
        </p:txBody>
      </p:sp>
      <p:sp>
        <p:nvSpPr>
          <p:cNvPr id="4" name="Rectangle 3"/>
          <p:cNvSpPr txBox="1">
            <a:spLocks noChangeArrowheads="1"/>
          </p:cNvSpPr>
          <p:nvPr/>
        </p:nvSpPr>
        <p:spPr bwMode="auto">
          <a:xfrm>
            <a:off x="228600" y="1524000"/>
            <a:ext cx="87630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a:buFontTx/>
              <a:buNone/>
              <a:defRPr/>
            </a:pPr>
            <a:r>
              <a:rPr lang="en-US" sz="1800" kern="0" dirty="0" smtClean="0">
                <a:solidFill>
                  <a:schemeClr val="accent4">
                    <a:lumMod val="10000"/>
                  </a:schemeClr>
                </a:solidFill>
                <a:latin typeface="Arial" charset="0"/>
                <a:cs typeface="Arial" charset="0"/>
              </a:rPr>
              <a:t>Use Chart 2 for this exercise </a:t>
            </a:r>
          </a:p>
          <a:p>
            <a:pPr>
              <a:defRPr/>
            </a:pPr>
            <a:r>
              <a:rPr lang="en-US" sz="2400" kern="0" dirty="0" smtClean="0">
                <a:solidFill>
                  <a:schemeClr val="accent4">
                    <a:lumMod val="10000"/>
                  </a:schemeClr>
                </a:solidFill>
                <a:latin typeface="Arial" charset="0"/>
                <a:cs typeface="Arial" charset="0"/>
              </a:rPr>
              <a:t>At 1622, a vessel observes the SPIRE at Vineyard Haven bearing 240° M.  Where is the vessel?</a:t>
            </a:r>
            <a:endParaRPr lang="en-US" sz="2400" kern="0" dirty="0" smtClean="0">
              <a:solidFill>
                <a:schemeClr val="accent4">
                  <a:lumMod val="10000"/>
                </a:schemeClr>
              </a:solidFill>
              <a:latin typeface="Arial" charset="0"/>
              <a:cs typeface="Times New Roman" pitchFamily="18" charset="0"/>
            </a:endParaRPr>
          </a:p>
          <a:p>
            <a:pPr>
              <a:defRPr/>
            </a:pPr>
            <a:endParaRPr lang="en-US" sz="2400" kern="0" dirty="0" smtClean="0">
              <a:solidFill>
                <a:schemeClr val="accent4">
                  <a:lumMod val="10000"/>
                </a:schemeClr>
              </a:solidFill>
              <a:latin typeface="Arial" charset="0"/>
              <a:cs typeface="Arial" charset="0"/>
            </a:endParaRPr>
          </a:p>
          <a:p>
            <a:pPr>
              <a:defRPr/>
            </a:pPr>
            <a:r>
              <a:rPr lang="en-US" sz="2400" kern="0" dirty="0" smtClean="0">
                <a:solidFill>
                  <a:schemeClr val="accent4">
                    <a:lumMod val="10000"/>
                  </a:schemeClr>
                </a:solidFill>
                <a:latin typeface="Arial" charset="0"/>
                <a:cs typeface="Arial" charset="0"/>
              </a:rPr>
              <a:t>From WPT 2 at </a:t>
            </a:r>
            <a:r>
              <a:rPr lang="en-US" sz="2400" kern="0" dirty="0" err="1" smtClean="0">
                <a:solidFill>
                  <a:schemeClr val="accent4">
                    <a:lumMod val="10000"/>
                  </a:schemeClr>
                </a:solidFill>
                <a:latin typeface="Arial" charset="0"/>
                <a:cs typeface="Arial" charset="0"/>
              </a:rPr>
              <a:t>L’Hommeaieu</a:t>
            </a:r>
            <a:r>
              <a:rPr lang="en-US" sz="2400" kern="0" dirty="0" smtClean="0">
                <a:solidFill>
                  <a:schemeClr val="accent4">
                    <a:lumMod val="10000"/>
                  </a:schemeClr>
                </a:solidFill>
                <a:latin typeface="Arial" charset="0"/>
                <a:cs typeface="Arial" charset="0"/>
              </a:rPr>
              <a:t> Shoal:</a:t>
            </a:r>
            <a:endParaRPr lang="en-US" sz="2400" kern="0" dirty="0" smtClean="0">
              <a:solidFill>
                <a:schemeClr val="accent4">
                  <a:lumMod val="10000"/>
                </a:schemeClr>
              </a:solidFill>
              <a:latin typeface="Arial" charset="0"/>
              <a:cs typeface="Times New Roman" pitchFamily="18" charset="0"/>
            </a:endParaRPr>
          </a:p>
          <a:p>
            <a:pPr lvl="1">
              <a:defRPr/>
            </a:pPr>
            <a:r>
              <a:rPr lang="en-US" sz="2000" kern="0" dirty="0" smtClean="0">
                <a:solidFill>
                  <a:schemeClr val="accent4">
                    <a:lumMod val="10000"/>
                  </a:schemeClr>
                </a:solidFill>
                <a:latin typeface="Arial" charset="0"/>
                <a:cs typeface="Arial" charset="0"/>
              </a:rPr>
              <a:t>What is the M bearing to the CUP at Oak Bluffs?</a:t>
            </a:r>
          </a:p>
          <a:p>
            <a:pPr lvl="1">
              <a:buFontTx/>
              <a:buNone/>
              <a:defRPr/>
            </a:pPr>
            <a:r>
              <a:rPr lang="en-US" sz="2000" kern="0" dirty="0" smtClean="0">
                <a:solidFill>
                  <a:schemeClr val="accent4">
                    <a:lumMod val="10000"/>
                  </a:schemeClr>
                </a:solidFill>
                <a:latin typeface="Arial" charset="0"/>
                <a:cs typeface="Arial" charset="0"/>
              </a:rPr>
              <a:t>				</a:t>
            </a:r>
            <a:r>
              <a:rPr lang="en-US" sz="2000" b="1" kern="0" dirty="0" smtClean="0">
                <a:solidFill>
                  <a:schemeClr val="accent4">
                    <a:lumMod val="10000"/>
                  </a:schemeClr>
                </a:solidFill>
                <a:latin typeface="Arial" charset="0"/>
                <a:cs typeface="Arial" charset="0"/>
              </a:rPr>
              <a:t> 	</a:t>
            </a:r>
            <a:r>
              <a:rPr lang="en-US" sz="2000" b="1" kern="0" dirty="0" smtClean="0">
                <a:solidFill>
                  <a:srgbClr val="FF0000"/>
                </a:solidFill>
                <a:latin typeface="Arial" charset="0"/>
                <a:cs typeface="Arial" charset="0"/>
              </a:rPr>
              <a:t>232°</a:t>
            </a:r>
            <a:endParaRPr lang="en-US" sz="2000" kern="0" dirty="0" smtClean="0">
              <a:solidFill>
                <a:srgbClr val="FF0000"/>
              </a:solidFill>
              <a:latin typeface="Arial" charset="0"/>
              <a:cs typeface="Arial" charset="0"/>
            </a:endParaRPr>
          </a:p>
          <a:p>
            <a:pPr lvl="1">
              <a:defRPr/>
            </a:pPr>
            <a:r>
              <a:rPr lang="en-US" sz="2000" kern="0" dirty="0" smtClean="0">
                <a:solidFill>
                  <a:schemeClr val="accent4">
                    <a:lumMod val="10000"/>
                  </a:schemeClr>
                </a:solidFill>
                <a:latin typeface="Arial" charset="0"/>
                <a:cs typeface="Arial" charset="0"/>
              </a:rPr>
              <a:t> What is the M bearing to the Falmouth Heights RADIO TOWER? 	</a:t>
            </a:r>
          </a:p>
          <a:p>
            <a:pPr lvl="1">
              <a:buFontTx/>
              <a:buNone/>
              <a:defRPr/>
            </a:pPr>
            <a:r>
              <a:rPr lang="en-US" sz="2000" b="1" kern="0" dirty="0" smtClean="0">
                <a:solidFill>
                  <a:schemeClr val="accent4">
                    <a:lumMod val="10000"/>
                  </a:schemeClr>
                </a:solidFill>
                <a:latin typeface="Arial" charset="0"/>
                <a:cs typeface="Arial" charset="0"/>
              </a:rPr>
              <a:t>					</a:t>
            </a:r>
            <a:r>
              <a:rPr lang="en-US" sz="2000" b="1" kern="0" dirty="0" smtClean="0">
                <a:solidFill>
                  <a:srgbClr val="FF0000"/>
                </a:solidFill>
                <a:latin typeface="Arial" charset="0"/>
                <a:cs typeface="Arial" charset="0"/>
              </a:rPr>
              <a:t>326°</a:t>
            </a:r>
            <a:endParaRPr lang="en-US" sz="2000" kern="0" dirty="0" smtClean="0">
              <a:solidFill>
                <a:srgbClr val="FF0000"/>
              </a:solidFill>
              <a:latin typeface="Arial" charset="0"/>
              <a:cs typeface="Arial" charset="0"/>
            </a:endParaRPr>
          </a:p>
          <a:p>
            <a:pPr lvl="1">
              <a:defRPr/>
            </a:pPr>
            <a:r>
              <a:rPr lang="en-US" sz="2000" kern="0" dirty="0" smtClean="0">
                <a:solidFill>
                  <a:schemeClr val="accent4">
                    <a:lumMod val="10000"/>
                  </a:schemeClr>
                </a:solidFill>
                <a:latin typeface="Arial" charset="0"/>
                <a:cs typeface="Arial" charset="0"/>
              </a:rPr>
              <a:t>The intersection of these two bearings is a _____.</a:t>
            </a:r>
          </a:p>
        </p:txBody>
      </p:sp>
      <p:sp>
        <p:nvSpPr>
          <p:cNvPr id="5" name="TextBox 4"/>
          <p:cNvSpPr txBox="1">
            <a:spLocks noChangeArrowheads="1"/>
          </p:cNvSpPr>
          <p:nvPr/>
        </p:nvSpPr>
        <p:spPr bwMode="auto">
          <a:xfrm>
            <a:off x="3276600" y="2590800"/>
            <a:ext cx="548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dirty="0">
                <a:solidFill>
                  <a:srgbClr val="FF0000"/>
                </a:solidFill>
              </a:rPr>
              <a:t>Somewhere on the LOP  </a:t>
            </a:r>
            <a:r>
              <a:rPr lang="en-US" altLang="en-US" sz="2400" b="0" u="sng" dirty="0">
                <a:solidFill>
                  <a:srgbClr val="FF0000"/>
                </a:solidFill>
              </a:rPr>
              <a:t>  1622</a:t>
            </a:r>
            <a:r>
              <a:rPr lang="en-US" altLang="en-US" sz="2400" b="0" dirty="0">
                <a:solidFill>
                  <a:srgbClr val="FF0000"/>
                </a:solidFill>
              </a:rPr>
              <a:t>___</a:t>
            </a:r>
          </a:p>
          <a:p>
            <a:pPr eaLnBrk="1" hangingPunct="1">
              <a:spcBef>
                <a:spcPct val="0"/>
              </a:spcBef>
              <a:buFontTx/>
              <a:buNone/>
            </a:pPr>
            <a:r>
              <a:rPr lang="en-US" altLang="en-US" sz="2400" b="0" dirty="0">
                <a:solidFill>
                  <a:srgbClr val="FF0000"/>
                </a:solidFill>
              </a:rPr>
              <a:t>                                           240 M    </a:t>
            </a:r>
          </a:p>
        </p:txBody>
      </p:sp>
      <p:sp>
        <p:nvSpPr>
          <p:cNvPr id="6" name="TextBox 5"/>
          <p:cNvSpPr txBox="1">
            <a:spLocks noChangeArrowheads="1"/>
          </p:cNvSpPr>
          <p:nvPr/>
        </p:nvSpPr>
        <p:spPr bwMode="auto">
          <a:xfrm>
            <a:off x="5943600" y="49530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dirty="0">
                <a:solidFill>
                  <a:srgbClr val="FF0000"/>
                </a:solidFill>
              </a:rPr>
              <a:t>Fix</a:t>
            </a:r>
          </a:p>
        </p:txBody>
      </p:sp>
    </p:spTree>
    <p:extLst>
      <p:ext uri="{BB962C8B-B14F-4D97-AF65-F5344CB8AC3E}">
        <p14:creationId xmlns:p14="http://schemas.microsoft.com/office/powerpoint/2010/main" val="755240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923924"/>
            <a:ext cx="9144000" cy="523875"/>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56</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228600" y="0"/>
            <a:ext cx="8458200" cy="8270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2800" b="0" kern="1200" dirty="0">
                <a:effectLst/>
                <a:cs typeface="Tahoma" panose="020B0604030504040204" pitchFamily="34" charset="0"/>
              </a:rPr>
              <a:t>What are the M bearings?  </a:t>
            </a:r>
            <a:r>
              <a:rPr lang="en-US" altLang="en-US" sz="2800" b="0" kern="1200" dirty="0" smtClean="0">
                <a:effectLst/>
                <a:cs typeface="Tahoma" panose="020B0604030504040204" pitchFamily="34" charset="0"/>
              </a:rPr>
              <a:t>MH </a:t>
            </a:r>
            <a:r>
              <a:rPr lang="en-US" altLang="en-US" sz="2800" b="0" kern="1200" dirty="0">
                <a:effectLst/>
                <a:cs typeface="Tahoma" panose="020B0604030504040204" pitchFamily="34" charset="0"/>
              </a:rPr>
              <a:t>+ RB = MB</a:t>
            </a:r>
          </a:p>
        </p:txBody>
      </p:sp>
      <p:cxnSp>
        <p:nvCxnSpPr>
          <p:cNvPr id="5" name="Straight Arrow Connector 4"/>
          <p:cNvCxnSpPr/>
          <p:nvPr/>
        </p:nvCxnSpPr>
        <p:spPr>
          <a:xfrm rot="16200000" flipV="1">
            <a:off x="4267200" y="3886201"/>
            <a:ext cx="1208087" cy="11112"/>
          </a:xfrm>
          <a:prstGeom prst="straightConnector1">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a:off x="2438400" y="1066800"/>
            <a:ext cx="4800600" cy="2895600"/>
          </a:xfrm>
          <a:prstGeom prst="arc">
            <a:avLst>
              <a:gd name="adj1" fmla="val 16200000"/>
              <a:gd name="adj2" fmla="val 18923919"/>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TextBox 52"/>
          <p:cNvSpPr txBox="1">
            <a:spLocks noChangeArrowheads="1"/>
          </p:cNvSpPr>
          <p:nvPr/>
        </p:nvSpPr>
        <p:spPr bwMode="auto">
          <a:xfrm>
            <a:off x="7848600" y="36687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090° R</a:t>
            </a:r>
          </a:p>
        </p:txBody>
      </p:sp>
      <p:sp>
        <p:nvSpPr>
          <p:cNvPr id="8" name="TextBox 53"/>
          <p:cNvSpPr txBox="1">
            <a:spLocks noChangeArrowheads="1"/>
          </p:cNvSpPr>
          <p:nvPr/>
        </p:nvSpPr>
        <p:spPr bwMode="auto">
          <a:xfrm>
            <a:off x="990600" y="48117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257° R</a:t>
            </a:r>
          </a:p>
        </p:txBody>
      </p:sp>
      <p:sp>
        <p:nvSpPr>
          <p:cNvPr id="9" name="TextBox 55"/>
          <p:cNvSpPr txBox="1">
            <a:spLocks noChangeArrowheads="1"/>
          </p:cNvSpPr>
          <p:nvPr/>
        </p:nvSpPr>
        <p:spPr bwMode="auto">
          <a:xfrm>
            <a:off x="3048000" y="44196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Vessel </a:t>
            </a:r>
          </a:p>
          <a:p>
            <a:pPr eaLnBrk="1" hangingPunct="1">
              <a:spcBef>
                <a:spcPct val="0"/>
              </a:spcBef>
              <a:buFontTx/>
              <a:buNone/>
            </a:pPr>
            <a:r>
              <a:rPr lang="en-US" altLang="en-US" sz="1800">
                <a:solidFill>
                  <a:schemeClr val="tx1"/>
                </a:solidFill>
              </a:rPr>
              <a:t>Heading </a:t>
            </a:r>
          </a:p>
        </p:txBody>
      </p:sp>
      <p:grpSp>
        <p:nvGrpSpPr>
          <p:cNvPr id="10" name="Group 83"/>
          <p:cNvGrpSpPr>
            <a:grpSpLocks/>
          </p:cNvGrpSpPr>
          <p:nvPr/>
        </p:nvGrpSpPr>
        <p:grpSpPr bwMode="auto">
          <a:xfrm>
            <a:off x="1676400" y="838200"/>
            <a:ext cx="6248400" cy="5562600"/>
            <a:chOff x="1676400" y="838200"/>
            <a:chExt cx="6248400" cy="5562600"/>
          </a:xfrm>
        </p:grpSpPr>
        <p:grpSp>
          <p:nvGrpSpPr>
            <p:cNvPr id="11" name="Group 81"/>
            <p:cNvGrpSpPr>
              <a:grpSpLocks/>
            </p:cNvGrpSpPr>
            <p:nvPr/>
          </p:nvGrpSpPr>
          <p:grpSpPr bwMode="auto">
            <a:xfrm>
              <a:off x="1676400" y="838200"/>
              <a:ext cx="6248400" cy="5562600"/>
              <a:chOff x="1676400" y="838200"/>
              <a:chExt cx="6248400" cy="5562600"/>
            </a:xfrm>
          </p:grpSpPr>
          <p:grpSp>
            <p:nvGrpSpPr>
              <p:cNvPr id="13" name="Group 10"/>
              <p:cNvGrpSpPr>
                <a:grpSpLocks/>
              </p:cNvGrpSpPr>
              <p:nvPr/>
            </p:nvGrpSpPr>
            <p:grpSpPr bwMode="auto">
              <a:xfrm>
                <a:off x="2209800" y="1066800"/>
                <a:ext cx="5332413" cy="5237163"/>
                <a:chOff x="0" y="0"/>
                <a:chExt cx="5332413" cy="5237163"/>
              </a:xfrm>
            </p:grpSpPr>
            <p:pic>
              <p:nvPicPr>
                <p:cNvPr id="2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32413"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4"/>
                <p:cNvSpPr>
                  <a:spLocks noChangeArrowheads="1"/>
                </p:cNvSpPr>
                <p:nvPr/>
              </p:nvSpPr>
              <p:spPr bwMode="auto">
                <a:xfrm>
                  <a:off x="533400" y="762000"/>
                  <a:ext cx="4157663" cy="41798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grpSp>
          <p:cxnSp>
            <p:nvCxnSpPr>
              <p:cNvPr id="14" name="Straight Connector 13"/>
              <p:cNvCxnSpPr/>
              <p:nvPr/>
            </p:nvCxnSpPr>
            <p:spPr>
              <a:xfrm rot="16200000" flipH="1">
                <a:off x="4267200" y="4486275"/>
                <a:ext cx="2286000" cy="106680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50"/>
              <p:cNvSpPr txBox="1">
                <a:spLocks noChangeArrowheads="1"/>
              </p:cNvSpPr>
              <p:nvPr/>
            </p:nvSpPr>
            <p:spPr bwMode="auto">
              <a:xfrm>
                <a:off x="6705600" y="8382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045° R</a:t>
                </a:r>
              </a:p>
            </p:txBody>
          </p:sp>
          <p:sp>
            <p:nvSpPr>
              <p:cNvPr id="16" name="Multiply 15"/>
              <p:cNvSpPr/>
              <p:nvPr/>
            </p:nvSpPr>
            <p:spPr>
              <a:xfrm>
                <a:off x="6858000" y="15240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Multiply 16"/>
              <p:cNvSpPr/>
              <p:nvPr/>
            </p:nvSpPr>
            <p:spPr>
              <a:xfrm>
                <a:off x="2438400" y="18288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Multiply 17"/>
              <p:cNvSpPr/>
              <p:nvPr/>
            </p:nvSpPr>
            <p:spPr>
              <a:xfrm>
                <a:off x="1676400" y="44196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Multiply 18"/>
              <p:cNvSpPr/>
              <p:nvPr/>
            </p:nvSpPr>
            <p:spPr>
              <a:xfrm>
                <a:off x="5791200" y="60198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Multiply 19"/>
              <p:cNvSpPr/>
              <p:nvPr/>
            </p:nvSpPr>
            <p:spPr>
              <a:xfrm>
                <a:off x="7543800" y="36576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rot="5400000" flipH="1" flipV="1">
                <a:off x="4838700" y="1790700"/>
                <a:ext cx="2133600" cy="205740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876800" y="3857625"/>
                <a:ext cx="2819400" cy="28575"/>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90800" y="1981200"/>
                <a:ext cx="2286000" cy="190500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6" y="2590800"/>
              <a:ext cx="4572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26" name="Straight Connector 25"/>
          <p:cNvCxnSpPr/>
          <p:nvPr/>
        </p:nvCxnSpPr>
        <p:spPr>
          <a:xfrm rot="10800000" flipV="1">
            <a:off x="1905000" y="3962400"/>
            <a:ext cx="2667000" cy="60960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54"/>
          <p:cNvSpPr txBox="1">
            <a:spLocks noChangeArrowheads="1"/>
          </p:cNvSpPr>
          <p:nvPr/>
        </p:nvSpPr>
        <p:spPr bwMode="auto">
          <a:xfrm>
            <a:off x="1219200" y="1524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310° R</a:t>
            </a:r>
          </a:p>
        </p:txBody>
      </p:sp>
      <p:sp>
        <p:nvSpPr>
          <p:cNvPr id="28" name="TextBox 51"/>
          <p:cNvSpPr txBox="1">
            <a:spLocks noChangeArrowheads="1"/>
          </p:cNvSpPr>
          <p:nvPr/>
        </p:nvSpPr>
        <p:spPr bwMode="auto">
          <a:xfrm>
            <a:off x="6324600" y="5791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155° R</a:t>
            </a:r>
          </a:p>
        </p:txBody>
      </p:sp>
      <p:sp>
        <p:nvSpPr>
          <p:cNvPr id="29" name="TextBox 28"/>
          <p:cNvSpPr txBox="1">
            <a:spLocks noChangeArrowheads="1"/>
          </p:cNvSpPr>
          <p:nvPr/>
        </p:nvSpPr>
        <p:spPr bwMode="auto">
          <a:xfrm>
            <a:off x="990600" y="5029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257° M</a:t>
            </a:r>
          </a:p>
        </p:txBody>
      </p:sp>
      <p:sp>
        <p:nvSpPr>
          <p:cNvPr id="30" name="TextBox 29"/>
          <p:cNvSpPr txBox="1">
            <a:spLocks noChangeArrowheads="1"/>
          </p:cNvSpPr>
          <p:nvPr/>
        </p:nvSpPr>
        <p:spPr bwMode="auto">
          <a:xfrm>
            <a:off x="6705600" y="1066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045° M</a:t>
            </a:r>
          </a:p>
        </p:txBody>
      </p:sp>
      <p:sp>
        <p:nvSpPr>
          <p:cNvPr id="31" name="TextBox 30"/>
          <p:cNvSpPr txBox="1">
            <a:spLocks noChangeArrowheads="1"/>
          </p:cNvSpPr>
          <p:nvPr/>
        </p:nvSpPr>
        <p:spPr bwMode="auto">
          <a:xfrm>
            <a:off x="63246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155° M</a:t>
            </a:r>
          </a:p>
        </p:txBody>
      </p:sp>
      <p:sp>
        <p:nvSpPr>
          <p:cNvPr id="32" name="TextBox 31"/>
          <p:cNvSpPr txBox="1">
            <a:spLocks noChangeArrowheads="1"/>
          </p:cNvSpPr>
          <p:nvPr/>
        </p:nvSpPr>
        <p:spPr bwMode="auto">
          <a:xfrm>
            <a:off x="7848600" y="3886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090° M</a:t>
            </a:r>
          </a:p>
        </p:txBody>
      </p:sp>
      <p:sp>
        <p:nvSpPr>
          <p:cNvPr id="33" name="TextBox 32"/>
          <p:cNvSpPr txBox="1">
            <a:spLocks noChangeArrowheads="1"/>
          </p:cNvSpPr>
          <p:nvPr/>
        </p:nvSpPr>
        <p:spPr bwMode="auto">
          <a:xfrm>
            <a:off x="1219200" y="1752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310° M</a:t>
            </a:r>
          </a:p>
        </p:txBody>
      </p:sp>
      <p:sp>
        <p:nvSpPr>
          <p:cNvPr id="34" name="Oval 33"/>
          <p:cNvSpPr/>
          <p:nvPr/>
        </p:nvSpPr>
        <p:spPr>
          <a:xfrm>
            <a:off x="4572000" y="990600"/>
            <a:ext cx="6096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xtBox 84"/>
          <p:cNvSpPr txBox="1">
            <a:spLocks noChangeArrowheads="1"/>
          </p:cNvSpPr>
          <p:nvPr/>
        </p:nvSpPr>
        <p:spPr bwMode="auto">
          <a:xfrm>
            <a:off x="4554538" y="2144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000° M</a:t>
            </a:r>
          </a:p>
        </p:txBody>
      </p:sp>
    </p:spTree>
    <p:extLst>
      <p:ext uri="{BB962C8B-B14F-4D97-AF65-F5344CB8AC3E}">
        <p14:creationId xmlns:p14="http://schemas.microsoft.com/office/powerpoint/2010/main" val="195350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0" y="923924"/>
            <a:ext cx="9144000" cy="523875"/>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57</a:t>
            </a:fld>
            <a:endParaRPr lang="en-US" altLang="en-US" sz="1000">
              <a:latin typeface="Comic Sans MS" panose="030F0702030302020204" pitchFamily="66" charset="0"/>
              <a:cs typeface="Times New Roman" panose="02020603050405020304" pitchFamily="18" charset="0"/>
            </a:endParaRPr>
          </a:p>
        </p:txBody>
      </p:sp>
      <p:sp>
        <p:nvSpPr>
          <p:cNvPr id="3" name="Rectangle 2"/>
          <p:cNvSpPr>
            <a:spLocks noGrp="1" noChangeArrowheads="1"/>
          </p:cNvSpPr>
          <p:nvPr>
            <p:ph type="title" idx="4294967295"/>
          </p:nvPr>
        </p:nvSpPr>
        <p:spPr>
          <a:xfrm>
            <a:off x="164432" y="24606"/>
            <a:ext cx="7772400" cy="9699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2800" b="0" kern="1200" dirty="0">
                <a:effectLst/>
                <a:cs typeface="Tahoma" panose="020B0604030504040204" pitchFamily="34" charset="0"/>
              </a:rPr>
              <a:t>What are the M bearings?  MH + RB = MB</a:t>
            </a:r>
          </a:p>
        </p:txBody>
      </p:sp>
      <p:cxnSp>
        <p:nvCxnSpPr>
          <p:cNvPr id="5" name="Straight Arrow Connector 4"/>
          <p:cNvCxnSpPr/>
          <p:nvPr/>
        </p:nvCxnSpPr>
        <p:spPr>
          <a:xfrm rot="16200000" flipV="1">
            <a:off x="4267200" y="3886201"/>
            <a:ext cx="1208087" cy="11112"/>
          </a:xfrm>
          <a:prstGeom prst="straightConnector1">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a:off x="2438400" y="1066800"/>
            <a:ext cx="4800600" cy="2895600"/>
          </a:xfrm>
          <a:prstGeom prst="arc">
            <a:avLst>
              <a:gd name="adj1" fmla="val 16200000"/>
              <a:gd name="adj2" fmla="val 18923919"/>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TextBox 52"/>
          <p:cNvSpPr txBox="1">
            <a:spLocks noChangeArrowheads="1"/>
          </p:cNvSpPr>
          <p:nvPr/>
        </p:nvSpPr>
        <p:spPr bwMode="auto">
          <a:xfrm>
            <a:off x="7848600" y="36687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090° R</a:t>
            </a:r>
          </a:p>
        </p:txBody>
      </p:sp>
      <p:sp>
        <p:nvSpPr>
          <p:cNvPr id="8" name="TextBox 53"/>
          <p:cNvSpPr txBox="1">
            <a:spLocks noChangeArrowheads="1"/>
          </p:cNvSpPr>
          <p:nvPr/>
        </p:nvSpPr>
        <p:spPr bwMode="auto">
          <a:xfrm>
            <a:off x="990600" y="48117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257° R</a:t>
            </a:r>
          </a:p>
        </p:txBody>
      </p:sp>
      <p:sp>
        <p:nvSpPr>
          <p:cNvPr id="9" name="TextBox 55"/>
          <p:cNvSpPr txBox="1">
            <a:spLocks noChangeArrowheads="1"/>
          </p:cNvSpPr>
          <p:nvPr/>
        </p:nvSpPr>
        <p:spPr bwMode="auto">
          <a:xfrm>
            <a:off x="3048000" y="44196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Vessel </a:t>
            </a:r>
          </a:p>
          <a:p>
            <a:pPr eaLnBrk="1" hangingPunct="1">
              <a:spcBef>
                <a:spcPct val="0"/>
              </a:spcBef>
              <a:buFontTx/>
              <a:buNone/>
            </a:pPr>
            <a:r>
              <a:rPr lang="en-US" altLang="en-US" sz="1800">
                <a:solidFill>
                  <a:schemeClr val="tx1"/>
                </a:solidFill>
              </a:rPr>
              <a:t>Heading </a:t>
            </a:r>
          </a:p>
        </p:txBody>
      </p:sp>
      <p:grpSp>
        <p:nvGrpSpPr>
          <p:cNvPr id="10" name="Group 83"/>
          <p:cNvGrpSpPr>
            <a:grpSpLocks/>
          </p:cNvGrpSpPr>
          <p:nvPr/>
        </p:nvGrpSpPr>
        <p:grpSpPr bwMode="auto">
          <a:xfrm>
            <a:off x="1676400" y="838200"/>
            <a:ext cx="6248400" cy="5562600"/>
            <a:chOff x="1676400" y="838200"/>
            <a:chExt cx="6248400" cy="5562600"/>
          </a:xfrm>
        </p:grpSpPr>
        <p:grpSp>
          <p:nvGrpSpPr>
            <p:cNvPr id="11" name="Group 81"/>
            <p:cNvGrpSpPr>
              <a:grpSpLocks/>
            </p:cNvGrpSpPr>
            <p:nvPr/>
          </p:nvGrpSpPr>
          <p:grpSpPr bwMode="auto">
            <a:xfrm>
              <a:off x="1676400" y="838200"/>
              <a:ext cx="6248400" cy="5562600"/>
              <a:chOff x="1676400" y="838200"/>
              <a:chExt cx="6248400" cy="5562600"/>
            </a:xfrm>
          </p:grpSpPr>
          <p:grpSp>
            <p:nvGrpSpPr>
              <p:cNvPr id="13" name="Group 10"/>
              <p:cNvGrpSpPr>
                <a:grpSpLocks/>
              </p:cNvGrpSpPr>
              <p:nvPr/>
            </p:nvGrpSpPr>
            <p:grpSpPr bwMode="auto">
              <a:xfrm>
                <a:off x="2209800" y="1066800"/>
                <a:ext cx="5332413" cy="5237163"/>
                <a:chOff x="0" y="0"/>
                <a:chExt cx="5332413" cy="5237163"/>
              </a:xfrm>
            </p:grpSpPr>
            <p:pic>
              <p:nvPicPr>
                <p:cNvPr id="2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32413"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4"/>
                <p:cNvSpPr>
                  <a:spLocks noChangeArrowheads="1"/>
                </p:cNvSpPr>
                <p:nvPr/>
              </p:nvSpPr>
              <p:spPr bwMode="auto">
                <a:xfrm>
                  <a:off x="533400" y="762000"/>
                  <a:ext cx="4157663" cy="41798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grpSp>
          <p:cxnSp>
            <p:nvCxnSpPr>
              <p:cNvPr id="14" name="Straight Connector 13"/>
              <p:cNvCxnSpPr/>
              <p:nvPr/>
            </p:nvCxnSpPr>
            <p:spPr>
              <a:xfrm rot="16200000" flipH="1">
                <a:off x="4267200" y="4486275"/>
                <a:ext cx="2286000" cy="106680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50"/>
              <p:cNvSpPr txBox="1">
                <a:spLocks noChangeArrowheads="1"/>
              </p:cNvSpPr>
              <p:nvPr/>
            </p:nvSpPr>
            <p:spPr bwMode="auto">
              <a:xfrm>
                <a:off x="6705600" y="8382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045° R</a:t>
                </a:r>
              </a:p>
            </p:txBody>
          </p:sp>
          <p:sp>
            <p:nvSpPr>
              <p:cNvPr id="16" name="Multiply 15"/>
              <p:cNvSpPr/>
              <p:nvPr/>
            </p:nvSpPr>
            <p:spPr>
              <a:xfrm>
                <a:off x="6858000" y="15240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7" name="Multiply 16"/>
              <p:cNvSpPr/>
              <p:nvPr/>
            </p:nvSpPr>
            <p:spPr>
              <a:xfrm>
                <a:off x="2438400" y="18288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8" name="Multiply 17"/>
              <p:cNvSpPr/>
              <p:nvPr/>
            </p:nvSpPr>
            <p:spPr>
              <a:xfrm>
                <a:off x="1676400" y="44196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9" name="Multiply 18"/>
              <p:cNvSpPr/>
              <p:nvPr/>
            </p:nvSpPr>
            <p:spPr>
              <a:xfrm>
                <a:off x="5791200" y="60198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20" name="Multiply 19"/>
              <p:cNvSpPr/>
              <p:nvPr/>
            </p:nvSpPr>
            <p:spPr>
              <a:xfrm>
                <a:off x="7543800" y="3657600"/>
                <a:ext cx="381000" cy="3810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cxnSp>
            <p:nvCxnSpPr>
              <p:cNvPr id="21" name="Straight Connector 20"/>
              <p:cNvCxnSpPr/>
              <p:nvPr/>
            </p:nvCxnSpPr>
            <p:spPr>
              <a:xfrm rot="5400000" flipH="1" flipV="1">
                <a:off x="4838700" y="1790700"/>
                <a:ext cx="2133600" cy="205740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876800" y="3857625"/>
                <a:ext cx="2819400" cy="28575"/>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90800" y="1981200"/>
                <a:ext cx="2286000" cy="190500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6" y="2590800"/>
              <a:ext cx="4572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26" name="Straight Connector 25"/>
          <p:cNvCxnSpPr/>
          <p:nvPr/>
        </p:nvCxnSpPr>
        <p:spPr>
          <a:xfrm rot="10800000" flipV="1">
            <a:off x="1905000" y="3962400"/>
            <a:ext cx="2667000" cy="60960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54"/>
          <p:cNvSpPr txBox="1">
            <a:spLocks noChangeArrowheads="1"/>
          </p:cNvSpPr>
          <p:nvPr/>
        </p:nvSpPr>
        <p:spPr bwMode="auto">
          <a:xfrm>
            <a:off x="1219200" y="1524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310° R</a:t>
            </a:r>
          </a:p>
        </p:txBody>
      </p:sp>
      <p:sp>
        <p:nvSpPr>
          <p:cNvPr id="28" name="TextBox 51"/>
          <p:cNvSpPr txBox="1">
            <a:spLocks noChangeArrowheads="1"/>
          </p:cNvSpPr>
          <p:nvPr/>
        </p:nvSpPr>
        <p:spPr bwMode="auto">
          <a:xfrm>
            <a:off x="6324600" y="5791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155° R</a:t>
            </a:r>
          </a:p>
        </p:txBody>
      </p:sp>
      <p:sp>
        <p:nvSpPr>
          <p:cNvPr id="29" name="TextBox 28"/>
          <p:cNvSpPr txBox="1">
            <a:spLocks noChangeArrowheads="1"/>
          </p:cNvSpPr>
          <p:nvPr/>
        </p:nvSpPr>
        <p:spPr bwMode="auto">
          <a:xfrm>
            <a:off x="990600" y="5029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257° M</a:t>
            </a:r>
          </a:p>
        </p:txBody>
      </p:sp>
      <p:sp>
        <p:nvSpPr>
          <p:cNvPr id="30" name="TextBox 29"/>
          <p:cNvSpPr txBox="1">
            <a:spLocks noChangeArrowheads="1"/>
          </p:cNvSpPr>
          <p:nvPr/>
        </p:nvSpPr>
        <p:spPr bwMode="auto">
          <a:xfrm>
            <a:off x="6705600" y="1066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045° M</a:t>
            </a:r>
          </a:p>
        </p:txBody>
      </p:sp>
      <p:sp>
        <p:nvSpPr>
          <p:cNvPr id="31" name="TextBox 30"/>
          <p:cNvSpPr txBox="1">
            <a:spLocks noChangeArrowheads="1"/>
          </p:cNvSpPr>
          <p:nvPr/>
        </p:nvSpPr>
        <p:spPr bwMode="auto">
          <a:xfrm>
            <a:off x="63246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155° M</a:t>
            </a:r>
          </a:p>
        </p:txBody>
      </p:sp>
      <p:sp>
        <p:nvSpPr>
          <p:cNvPr id="32" name="TextBox 31"/>
          <p:cNvSpPr txBox="1">
            <a:spLocks noChangeArrowheads="1"/>
          </p:cNvSpPr>
          <p:nvPr/>
        </p:nvSpPr>
        <p:spPr bwMode="auto">
          <a:xfrm>
            <a:off x="7848600" y="3886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090° M</a:t>
            </a:r>
          </a:p>
        </p:txBody>
      </p:sp>
      <p:sp>
        <p:nvSpPr>
          <p:cNvPr id="33" name="TextBox 32"/>
          <p:cNvSpPr txBox="1">
            <a:spLocks noChangeArrowheads="1"/>
          </p:cNvSpPr>
          <p:nvPr/>
        </p:nvSpPr>
        <p:spPr bwMode="auto">
          <a:xfrm>
            <a:off x="1219200" y="1752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310° M</a:t>
            </a:r>
          </a:p>
        </p:txBody>
      </p:sp>
      <p:sp>
        <p:nvSpPr>
          <p:cNvPr id="34" name="Oval 33"/>
          <p:cNvSpPr/>
          <p:nvPr/>
        </p:nvSpPr>
        <p:spPr>
          <a:xfrm>
            <a:off x="4648200" y="990600"/>
            <a:ext cx="5334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xtBox 84"/>
          <p:cNvSpPr txBox="1">
            <a:spLocks noChangeArrowheads="1"/>
          </p:cNvSpPr>
          <p:nvPr/>
        </p:nvSpPr>
        <p:spPr bwMode="auto">
          <a:xfrm>
            <a:off x="4554538" y="2144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000° M</a:t>
            </a:r>
          </a:p>
        </p:txBody>
      </p:sp>
    </p:spTree>
    <p:extLst>
      <p:ext uri="{BB962C8B-B14F-4D97-AF65-F5344CB8AC3E}">
        <p14:creationId xmlns:p14="http://schemas.microsoft.com/office/powerpoint/2010/main" val="3187271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58</a:t>
            </a:fld>
            <a:endParaRPr lang="en-US" altLang="en-US" sz="1000">
              <a:latin typeface="Comic Sans MS" panose="030F0702030302020204" pitchFamily="66" charset="0"/>
              <a:cs typeface="Times New Roman" panose="02020603050405020304" pitchFamily="18" charset="0"/>
            </a:endParaRPr>
          </a:p>
        </p:txBody>
      </p:sp>
      <p:cxnSp>
        <p:nvCxnSpPr>
          <p:cNvPr id="3" name="Straight Arrow Connector 2"/>
          <p:cNvCxnSpPr/>
          <p:nvPr/>
        </p:nvCxnSpPr>
        <p:spPr>
          <a:xfrm rot="16200000" flipV="1">
            <a:off x="4267200" y="3886201"/>
            <a:ext cx="1208087" cy="11112"/>
          </a:xfrm>
          <a:prstGeom prst="straightConnector1">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 name="TextBox 53"/>
          <p:cNvSpPr txBox="1">
            <a:spLocks noChangeArrowheads="1"/>
          </p:cNvSpPr>
          <p:nvPr/>
        </p:nvSpPr>
        <p:spPr bwMode="auto">
          <a:xfrm>
            <a:off x="990600" y="3124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257° R</a:t>
            </a:r>
          </a:p>
        </p:txBody>
      </p:sp>
      <p:sp>
        <p:nvSpPr>
          <p:cNvPr id="5" name="TextBox 55"/>
          <p:cNvSpPr txBox="1">
            <a:spLocks noChangeArrowheads="1"/>
          </p:cNvSpPr>
          <p:nvPr/>
        </p:nvSpPr>
        <p:spPr bwMode="auto">
          <a:xfrm>
            <a:off x="3048000" y="44196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Vessel </a:t>
            </a:r>
          </a:p>
          <a:p>
            <a:pPr eaLnBrk="1" hangingPunct="1">
              <a:spcBef>
                <a:spcPct val="0"/>
              </a:spcBef>
              <a:buFontTx/>
              <a:buNone/>
            </a:pPr>
            <a:r>
              <a:rPr lang="en-US" altLang="en-US" sz="1800">
                <a:solidFill>
                  <a:schemeClr val="tx1"/>
                </a:solidFill>
              </a:rPr>
              <a:t>Heading </a:t>
            </a:r>
          </a:p>
        </p:txBody>
      </p:sp>
      <p:grpSp>
        <p:nvGrpSpPr>
          <p:cNvPr id="6" name="Group 83"/>
          <p:cNvGrpSpPr>
            <a:grpSpLocks/>
          </p:cNvGrpSpPr>
          <p:nvPr/>
        </p:nvGrpSpPr>
        <p:grpSpPr bwMode="auto">
          <a:xfrm rot="1989556">
            <a:off x="1692275" y="842963"/>
            <a:ext cx="6230938" cy="5562600"/>
            <a:chOff x="1693575" y="838200"/>
            <a:chExt cx="6230530" cy="5562528"/>
          </a:xfrm>
        </p:grpSpPr>
        <p:grpSp>
          <p:nvGrpSpPr>
            <p:cNvPr id="7" name="Group 81"/>
            <p:cNvGrpSpPr>
              <a:grpSpLocks/>
            </p:cNvGrpSpPr>
            <p:nvPr/>
          </p:nvGrpSpPr>
          <p:grpSpPr bwMode="auto">
            <a:xfrm>
              <a:off x="1693575" y="838200"/>
              <a:ext cx="6230530" cy="5562528"/>
              <a:chOff x="1693575" y="838200"/>
              <a:chExt cx="6230530" cy="5562528"/>
            </a:xfrm>
          </p:grpSpPr>
          <p:grpSp>
            <p:nvGrpSpPr>
              <p:cNvPr id="9" name="Group 10"/>
              <p:cNvGrpSpPr>
                <a:grpSpLocks/>
              </p:cNvGrpSpPr>
              <p:nvPr/>
            </p:nvGrpSpPr>
            <p:grpSpPr bwMode="auto">
              <a:xfrm>
                <a:off x="2209800" y="1066800"/>
                <a:ext cx="5332413" cy="5237163"/>
                <a:chOff x="0" y="0"/>
                <a:chExt cx="5332413" cy="5237163"/>
              </a:xfrm>
            </p:grpSpPr>
            <p:pic>
              <p:nvPicPr>
                <p:cNvPr id="2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32413"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4"/>
                <p:cNvSpPr>
                  <a:spLocks noChangeArrowheads="1"/>
                </p:cNvSpPr>
                <p:nvPr/>
              </p:nvSpPr>
              <p:spPr bwMode="auto">
                <a:xfrm>
                  <a:off x="533400" y="762000"/>
                  <a:ext cx="4157663" cy="41798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grpSp>
          <p:cxnSp>
            <p:nvCxnSpPr>
              <p:cNvPr id="10" name="Straight Connector 9"/>
              <p:cNvCxnSpPr/>
              <p:nvPr/>
            </p:nvCxnSpPr>
            <p:spPr>
              <a:xfrm rot="16200000" flipH="1">
                <a:off x="4266424" y="4485673"/>
                <a:ext cx="2285970" cy="106673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50"/>
              <p:cNvSpPr txBox="1">
                <a:spLocks noChangeArrowheads="1"/>
              </p:cNvSpPr>
              <p:nvPr/>
            </p:nvSpPr>
            <p:spPr bwMode="auto">
              <a:xfrm rot="-1989556">
                <a:off x="6705600" y="8382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045° R</a:t>
                </a:r>
              </a:p>
            </p:txBody>
          </p:sp>
          <p:sp>
            <p:nvSpPr>
              <p:cNvPr id="12" name="Multiply 11"/>
              <p:cNvSpPr/>
              <p:nvPr/>
            </p:nvSpPr>
            <p:spPr>
              <a:xfrm>
                <a:off x="6813769" y="1438867"/>
                <a:ext cx="380975" cy="380995"/>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3" name="Multiply 12"/>
              <p:cNvSpPr/>
              <p:nvPr/>
            </p:nvSpPr>
            <p:spPr>
              <a:xfrm>
                <a:off x="2424605" y="1816933"/>
                <a:ext cx="380975" cy="380995"/>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4" name="Multiply 13"/>
              <p:cNvSpPr/>
              <p:nvPr/>
            </p:nvSpPr>
            <p:spPr>
              <a:xfrm>
                <a:off x="1671632" y="4440348"/>
                <a:ext cx="380975" cy="380995"/>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5" name="Multiply 14"/>
              <p:cNvSpPr/>
              <p:nvPr/>
            </p:nvSpPr>
            <p:spPr>
              <a:xfrm>
                <a:off x="5777660" y="6014619"/>
                <a:ext cx="380975" cy="380995"/>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6" name="Multiply 15"/>
              <p:cNvSpPr/>
              <p:nvPr/>
            </p:nvSpPr>
            <p:spPr>
              <a:xfrm>
                <a:off x="7542580" y="3657280"/>
                <a:ext cx="380975" cy="380995"/>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cxnSp>
            <p:nvCxnSpPr>
              <p:cNvPr id="17" name="Straight Connector 16"/>
              <p:cNvCxnSpPr/>
              <p:nvPr/>
            </p:nvCxnSpPr>
            <p:spPr>
              <a:xfrm rot="19610444" flipV="1">
                <a:off x="4459664" y="2460070"/>
                <a:ext cx="2901760" cy="725479"/>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858979" y="3844138"/>
                <a:ext cx="2819215" cy="28575"/>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69642" y="1974344"/>
                <a:ext cx="2285850" cy="1904975"/>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6" y="2590800"/>
              <a:ext cx="4572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22" name="Straight Connector 21"/>
          <p:cNvCxnSpPr>
            <a:endCxn id="14" idx="1"/>
          </p:cNvCxnSpPr>
          <p:nvPr/>
        </p:nvCxnSpPr>
        <p:spPr>
          <a:xfrm rot="10800000">
            <a:off x="1938338" y="2847975"/>
            <a:ext cx="2481262" cy="995363"/>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54"/>
          <p:cNvSpPr txBox="1">
            <a:spLocks noChangeArrowheads="1"/>
          </p:cNvSpPr>
          <p:nvPr/>
        </p:nvSpPr>
        <p:spPr bwMode="auto">
          <a:xfrm>
            <a:off x="2667000" y="990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310° R</a:t>
            </a:r>
          </a:p>
        </p:txBody>
      </p:sp>
      <p:sp>
        <p:nvSpPr>
          <p:cNvPr id="24" name="TextBox 51"/>
          <p:cNvSpPr txBox="1">
            <a:spLocks noChangeArrowheads="1"/>
          </p:cNvSpPr>
          <p:nvPr/>
        </p:nvSpPr>
        <p:spPr bwMode="auto">
          <a:xfrm>
            <a:off x="2667000" y="5867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155° R</a:t>
            </a:r>
          </a:p>
        </p:txBody>
      </p:sp>
      <p:sp>
        <p:nvSpPr>
          <p:cNvPr id="25" name="TextBox 24"/>
          <p:cNvSpPr txBox="1">
            <a:spLocks noChangeArrowheads="1"/>
          </p:cNvSpPr>
          <p:nvPr/>
        </p:nvSpPr>
        <p:spPr bwMode="auto">
          <a:xfrm>
            <a:off x="990600" y="3352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287° M</a:t>
            </a:r>
          </a:p>
        </p:txBody>
      </p:sp>
      <p:sp>
        <p:nvSpPr>
          <p:cNvPr id="26" name="TextBox 25"/>
          <p:cNvSpPr txBox="1">
            <a:spLocks noChangeArrowheads="1"/>
          </p:cNvSpPr>
          <p:nvPr/>
        </p:nvSpPr>
        <p:spPr bwMode="auto">
          <a:xfrm>
            <a:off x="7742238" y="2819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075° M</a:t>
            </a:r>
          </a:p>
        </p:txBody>
      </p:sp>
      <p:sp>
        <p:nvSpPr>
          <p:cNvPr id="27" name="TextBox 26"/>
          <p:cNvSpPr txBox="1">
            <a:spLocks noChangeArrowheads="1"/>
          </p:cNvSpPr>
          <p:nvPr/>
        </p:nvSpPr>
        <p:spPr bwMode="auto">
          <a:xfrm>
            <a:off x="2667000" y="609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185° M</a:t>
            </a:r>
          </a:p>
        </p:txBody>
      </p:sp>
      <p:sp>
        <p:nvSpPr>
          <p:cNvPr id="28" name="TextBox 27"/>
          <p:cNvSpPr txBox="1">
            <a:spLocks noChangeArrowheads="1"/>
          </p:cNvSpPr>
          <p:nvPr/>
        </p:nvSpPr>
        <p:spPr bwMode="auto">
          <a:xfrm>
            <a:off x="7467600" y="5334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120° M</a:t>
            </a:r>
          </a:p>
        </p:txBody>
      </p:sp>
      <p:sp>
        <p:nvSpPr>
          <p:cNvPr id="29" name="TextBox 28"/>
          <p:cNvSpPr txBox="1">
            <a:spLocks noChangeArrowheads="1"/>
          </p:cNvSpPr>
          <p:nvPr/>
        </p:nvSpPr>
        <p:spPr bwMode="auto">
          <a:xfrm>
            <a:off x="2667000" y="120332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340° M</a:t>
            </a:r>
          </a:p>
        </p:txBody>
      </p:sp>
      <p:sp>
        <p:nvSpPr>
          <p:cNvPr id="30" name="TextBox 52"/>
          <p:cNvSpPr txBox="1">
            <a:spLocks noChangeArrowheads="1"/>
          </p:cNvSpPr>
          <p:nvPr/>
        </p:nvSpPr>
        <p:spPr bwMode="auto">
          <a:xfrm>
            <a:off x="7467600" y="5105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090° R</a:t>
            </a:r>
          </a:p>
        </p:txBody>
      </p:sp>
      <p:sp>
        <p:nvSpPr>
          <p:cNvPr id="31" name="Rectangle 2"/>
          <p:cNvSpPr>
            <a:spLocks noGrp="1" noChangeArrowheads="1"/>
          </p:cNvSpPr>
          <p:nvPr>
            <p:ph type="title" idx="4294967295"/>
          </p:nvPr>
        </p:nvSpPr>
        <p:spPr>
          <a:xfrm>
            <a:off x="63437" y="0"/>
            <a:ext cx="7772400" cy="92935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3200" b="0" kern="1200" dirty="0">
                <a:solidFill>
                  <a:schemeClr val="accent4">
                    <a:lumMod val="10000"/>
                  </a:schemeClr>
                </a:solidFill>
                <a:effectLst/>
                <a:cs typeface="Tahoma" panose="020B0604030504040204" pitchFamily="34" charset="0"/>
              </a:rPr>
              <a:t>What are the M bearings?</a:t>
            </a:r>
          </a:p>
        </p:txBody>
      </p:sp>
      <p:sp>
        <p:nvSpPr>
          <p:cNvPr id="32" name="Oval 31"/>
          <p:cNvSpPr/>
          <p:nvPr/>
        </p:nvSpPr>
        <p:spPr>
          <a:xfrm>
            <a:off x="5867400" y="1447800"/>
            <a:ext cx="4572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41"/>
          <p:cNvSpPr txBox="1">
            <a:spLocks noChangeArrowheads="1"/>
          </p:cNvSpPr>
          <p:nvPr/>
        </p:nvSpPr>
        <p:spPr bwMode="auto">
          <a:xfrm>
            <a:off x="5257800" y="23733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030° M</a:t>
            </a:r>
            <a:r>
              <a:rPr lang="en-US" altLang="en-US" sz="1400">
                <a:solidFill>
                  <a:schemeClr val="tx1"/>
                </a:solidFill>
              </a:rPr>
              <a:t> </a:t>
            </a:r>
            <a:endParaRPr lang="en-US" altLang="en-US" sz="1400">
              <a:solidFill>
                <a:srgbClr val="FF0000"/>
              </a:solidFill>
            </a:endParaRPr>
          </a:p>
        </p:txBody>
      </p:sp>
    </p:spTree>
    <p:extLst>
      <p:ext uri="{BB962C8B-B14F-4D97-AF65-F5344CB8AC3E}">
        <p14:creationId xmlns:p14="http://schemas.microsoft.com/office/powerpoint/2010/main" val="1226727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59</a:t>
            </a:fld>
            <a:endParaRPr lang="en-US" altLang="en-US" sz="1000">
              <a:latin typeface="Comic Sans MS" panose="030F0702030302020204" pitchFamily="66" charset="0"/>
              <a:cs typeface="Times New Roman" panose="02020603050405020304" pitchFamily="18" charset="0"/>
            </a:endParaRPr>
          </a:p>
        </p:txBody>
      </p:sp>
      <p:cxnSp>
        <p:nvCxnSpPr>
          <p:cNvPr id="3" name="Straight Arrow Connector 2"/>
          <p:cNvCxnSpPr/>
          <p:nvPr/>
        </p:nvCxnSpPr>
        <p:spPr>
          <a:xfrm rot="16200000" flipV="1">
            <a:off x="4267200" y="3886201"/>
            <a:ext cx="1208087" cy="11112"/>
          </a:xfrm>
          <a:prstGeom prst="straightConnector1">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 name="TextBox 55"/>
          <p:cNvSpPr txBox="1">
            <a:spLocks noChangeArrowheads="1"/>
          </p:cNvSpPr>
          <p:nvPr/>
        </p:nvSpPr>
        <p:spPr bwMode="auto">
          <a:xfrm>
            <a:off x="3048000" y="44196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Vessel </a:t>
            </a:r>
          </a:p>
          <a:p>
            <a:pPr eaLnBrk="1" hangingPunct="1">
              <a:spcBef>
                <a:spcPct val="0"/>
              </a:spcBef>
              <a:buFontTx/>
              <a:buNone/>
            </a:pPr>
            <a:r>
              <a:rPr lang="en-US" altLang="en-US" sz="1800">
                <a:solidFill>
                  <a:schemeClr val="tx1"/>
                </a:solidFill>
              </a:rPr>
              <a:t>Heading </a:t>
            </a:r>
          </a:p>
        </p:txBody>
      </p:sp>
      <p:grpSp>
        <p:nvGrpSpPr>
          <p:cNvPr id="5" name="Group 32"/>
          <p:cNvGrpSpPr>
            <a:grpSpLocks/>
          </p:cNvGrpSpPr>
          <p:nvPr/>
        </p:nvGrpSpPr>
        <p:grpSpPr bwMode="auto">
          <a:xfrm rot="6077140">
            <a:off x="1684338" y="969963"/>
            <a:ext cx="5938837" cy="5449887"/>
            <a:chOff x="1929952" y="1025600"/>
            <a:chExt cx="5939063" cy="5450412"/>
          </a:xfrm>
        </p:grpSpPr>
        <p:grpSp>
          <p:nvGrpSpPr>
            <p:cNvPr id="6" name="Group 83"/>
            <p:cNvGrpSpPr>
              <a:grpSpLocks/>
            </p:cNvGrpSpPr>
            <p:nvPr/>
          </p:nvGrpSpPr>
          <p:grpSpPr bwMode="auto">
            <a:xfrm rot="1989556">
              <a:off x="1929952" y="1025600"/>
              <a:ext cx="5939063" cy="5450412"/>
              <a:chOff x="1985671" y="950131"/>
              <a:chExt cx="5939063" cy="5450412"/>
            </a:xfrm>
          </p:grpSpPr>
          <p:grpSp>
            <p:nvGrpSpPr>
              <p:cNvPr id="8" name="Group 81"/>
              <p:cNvGrpSpPr>
                <a:grpSpLocks/>
              </p:cNvGrpSpPr>
              <p:nvPr/>
            </p:nvGrpSpPr>
            <p:grpSpPr bwMode="auto">
              <a:xfrm>
                <a:off x="1985671" y="950131"/>
                <a:ext cx="5939063" cy="5450412"/>
                <a:chOff x="1985671" y="950131"/>
                <a:chExt cx="5939063" cy="5450412"/>
              </a:xfrm>
            </p:grpSpPr>
            <p:grpSp>
              <p:nvGrpSpPr>
                <p:cNvPr id="10" name="Group 10"/>
                <p:cNvGrpSpPr>
                  <a:grpSpLocks/>
                </p:cNvGrpSpPr>
                <p:nvPr/>
              </p:nvGrpSpPr>
              <p:grpSpPr bwMode="auto">
                <a:xfrm>
                  <a:off x="2209800" y="1066800"/>
                  <a:ext cx="5332413" cy="5237163"/>
                  <a:chOff x="0" y="0"/>
                  <a:chExt cx="5332413" cy="5237163"/>
                </a:xfrm>
              </p:grpSpPr>
              <p:pic>
                <p:nvPicPr>
                  <p:cNvPr id="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32413"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4"/>
                  <p:cNvSpPr>
                    <a:spLocks noChangeArrowheads="1"/>
                  </p:cNvSpPr>
                  <p:nvPr/>
                </p:nvSpPr>
                <p:spPr bwMode="auto">
                  <a:xfrm>
                    <a:off x="533400" y="762000"/>
                    <a:ext cx="4157663" cy="41798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grpSp>
            <p:cxnSp>
              <p:nvCxnSpPr>
                <p:cNvPr id="11" name="Straight Connector 10"/>
                <p:cNvCxnSpPr/>
                <p:nvPr/>
              </p:nvCxnSpPr>
              <p:spPr>
                <a:xfrm rot="16200000" flipH="1">
                  <a:off x="4261641" y="4481154"/>
                  <a:ext cx="2286220" cy="1066841"/>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50"/>
                <p:cNvSpPr txBox="1">
                  <a:spLocks noChangeArrowheads="1"/>
                </p:cNvSpPr>
                <p:nvPr/>
              </p:nvSpPr>
              <p:spPr bwMode="auto">
                <a:xfrm rot="-8066696">
                  <a:off x="5467542" y="1298865"/>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045° R</a:t>
                  </a:r>
                </a:p>
              </p:txBody>
            </p:sp>
            <p:sp>
              <p:nvSpPr>
                <p:cNvPr id="13" name="Multiply 12"/>
                <p:cNvSpPr/>
                <p:nvPr/>
              </p:nvSpPr>
              <p:spPr>
                <a:xfrm>
                  <a:off x="6577793" y="1740880"/>
                  <a:ext cx="381014" cy="381037"/>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4" name="Multiply 13"/>
                <p:cNvSpPr/>
                <p:nvPr/>
              </p:nvSpPr>
              <p:spPr>
                <a:xfrm>
                  <a:off x="2436736" y="1824255"/>
                  <a:ext cx="381014" cy="381037"/>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5" name="Multiply 14"/>
                <p:cNvSpPr/>
                <p:nvPr/>
              </p:nvSpPr>
              <p:spPr>
                <a:xfrm>
                  <a:off x="1983507" y="4341432"/>
                  <a:ext cx="381014" cy="381037"/>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6" name="Multiply 15"/>
                <p:cNvSpPr/>
                <p:nvPr/>
              </p:nvSpPr>
              <p:spPr>
                <a:xfrm>
                  <a:off x="5788695" y="6017430"/>
                  <a:ext cx="381014" cy="381037"/>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7" name="Multiply 16"/>
                <p:cNvSpPr/>
                <p:nvPr/>
              </p:nvSpPr>
              <p:spPr>
                <a:xfrm>
                  <a:off x="7541546" y="3655427"/>
                  <a:ext cx="381014" cy="381037"/>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cxnSp>
              <p:nvCxnSpPr>
                <p:cNvPr id="18" name="Straight Connector 17"/>
                <p:cNvCxnSpPr/>
                <p:nvPr/>
              </p:nvCxnSpPr>
              <p:spPr>
                <a:xfrm rot="8133304" flipH="1">
                  <a:off x="4496701" y="2909392"/>
                  <a:ext cx="2606774" cy="119073"/>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872785" y="3852416"/>
                  <a:ext cx="2819507" cy="28578"/>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88954" y="1980021"/>
                  <a:ext cx="2286087" cy="1905184"/>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6" y="2590800"/>
                <a:ext cx="4572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7" name="Straight Connector 6"/>
            <p:cNvCxnSpPr/>
            <p:nvPr/>
          </p:nvCxnSpPr>
          <p:spPr>
            <a:xfrm rot="20922860" flipH="1" flipV="1">
              <a:off x="2250525" y="2763921"/>
              <a:ext cx="2133681" cy="1295525"/>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sp>
        <p:nvSpPr>
          <p:cNvPr id="23" name="TextBox 54"/>
          <p:cNvSpPr txBox="1">
            <a:spLocks noChangeArrowheads="1"/>
          </p:cNvSpPr>
          <p:nvPr/>
        </p:nvSpPr>
        <p:spPr bwMode="auto">
          <a:xfrm>
            <a:off x="7772400" y="2667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310° R</a:t>
            </a:r>
          </a:p>
        </p:txBody>
      </p:sp>
      <p:sp>
        <p:nvSpPr>
          <p:cNvPr id="24" name="TextBox 51"/>
          <p:cNvSpPr txBox="1">
            <a:spLocks noChangeArrowheads="1"/>
          </p:cNvSpPr>
          <p:nvPr/>
        </p:nvSpPr>
        <p:spPr bwMode="auto">
          <a:xfrm>
            <a:off x="838200" y="2057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155° R</a:t>
            </a:r>
          </a:p>
        </p:txBody>
      </p:sp>
      <p:sp>
        <p:nvSpPr>
          <p:cNvPr id="25" name="TextBox 24"/>
          <p:cNvSpPr txBox="1">
            <a:spLocks noChangeArrowheads="1"/>
          </p:cNvSpPr>
          <p:nvPr/>
        </p:nvSpPr>
        <p:spPr bwMode="auto">
          <a:xfrm>
            <a:off x="6858000" y="1143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030° M</a:t>
            </a:r>
          </a:p>
        </p:txBody>
      </p:sp>
      <p:sp>
        <p:nvSpPr>
          <p:cNvPr id="26" name="TextBox 25"/>
          <p:cNvSpPr txBox="1">
            <a:spLocks noChangeArrowheads="1"/>
          </p:cNvSpPr>
          <p:nvPr/>
        </p:nvSpPr>
        <p:spPr bwMode="auto">
          <a:xfrm>
            <a:off x="4953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180° M</a:t>
            </a:r>
          </a:p>
        </p:txBody>
      </p:sp>
      <p:sp>
        <p:nvSpPr>
          <p:cNvPr id="27" name="TextBox 26"/>
          <p:cNvSpPr txBox="1">
            <a:spLocks noChangeArrowheads="1"/>
          </p:cNvSpPr>
          <p:nvPr/>
        </p:nvSpPr>
        <p:spPr bwMode="auto">
          <a:xfrm>
            <a:off x="838200" y="228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290° M</a:t>
            </a:r>
          </a:p>
        </p:txBody>
      </p:sp>
      <p:sp>
        <p:nvSpPr>
          <p:cNvPr id="28" name="TextBox 27"/>
          <p:cNvSpPr txBox="1">
            <a:spLocks noChangeArrowheads="1"/>
          </p:cNvSpPr>
          <p:nvPr/>
        </p:nvSpPr>
        <p:spPr bwMode="auto">
          <a:xfrm>
            <a:off x="1295400" y="5486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225° M</a:t>
            </a:r>
          </a:p>
        </p:txBody>
      </p:sp>
      <p:sp>
        <p:nvSpPr>
          <p:cNvPr id="29" name="TextBox 28"/>
          <p:cNvSpPr txBox="1">
            <a:spLocks noChangeArrowheads="1"/>
          </p:cNvSpPr>
          <p:nvPr/>
        </p:nvSpPr>
        <p:spPr bwMode="auto">
          <a:xfrm>
            <a:off x="7772400" y="2895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085° M</a:t>
            </a:r>
          </a:p>
        </p:txBody>
      </p:sp>
      <p:sp>
        <p:nvSpPr>
          <p:cNvPr id="30" name="TextBox 52"/>
          <p:cNvSpPr txBox="1">
            <a:spLocks noChangeArrowheads="1"/>
          </p:cNvSpPr>
          <p:nvPr/>
        </p:nvSpPr>
        <p:spPr bwMode="auto">
          <a:xfrm>
            <a:off x="1295400" y="5257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090° R</a:t>
            </a:r>
          </a:p>
        </p:txBody>
      </p:sp>
      <p:sp>
        <p:nvSpPr>
          <p:cNvPr id="32" name="TextBox 53"/>
          <p:cNvSpPr txBox="1">
            <a:spLocks noChangeArrowheads="1"/>
          </p:cNvSpPr>
          <p:nvPr/>
        </p:nvSpPr>
        <p:spPr bwMode="auto">
          <a:xfrm>
            <a:off x="6858000" y="9255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257° R</a:t>
            </a:r>
          </a:p>
        </p:txBody>
      </p:sp>
      <p:sp>
        <p:nvSpPr>
          <p:cNvPr id="33" name="Oval 32"/>
          <p:cNvSpPr/>
          <p:nvPr/>
        </p:nvSpPr>
        <p:spPr>
          <a:xfrm>
            <a:off x="6324600" y="5105400"/>
            <a:ext cx="4572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xtBox 36"/>
          <p:cNvSpPr txBox="1">
            <a:spLocks noChangeArrowheads="1"/>
          </p:cNvSpPr>
          <p:nvPr/>
        </p:nvSpPr>
        <p:spPr bwMode="auto">
          <a:xfrm>
            <a:off x="5424488" y="4343400"/>
            <a:ext cx="2119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135° M </a:t>
            </a:r>
          </a:p>
        </p:txBody>
      </p:sp>
      <p:sp>
        <p:nvSpPr>
          <p:cNvPr id="35" name="Rectangle 2"/>
          <p:cNvSpPr>
            <a:spLocks noGrp="1" noChangeArrowheads="1"/>
          </p:cNvSpPr>
          <p:nvPr>
            <p:ph type="title" idx="4294967295"/>
          </p:nvPr>
        </p:nvSpPr>
        <p:spPr>
          <a:xfrm>
            <a:off x="63437" y="0"/>
            <a:ext cx="7772400" cy="92935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3200" b="0" kern="1200" dirty="0">
                <a:solidFill>
                  <a:schemeClr val="accent4">
                    <a:lumMod val="10000"/>
                  </a:schemeClr>
                </a:solidFill>
                <a:effectLst/>
                <a:cs typeface="Tahoma" panose="020B0604030504040204" pitchFamily="34" charset="0"/>
              </a:rPr>
              <a:t>What are the M bearings?</a:t>
            </a:r>
          </a:p>
        </p:txBody>
      </p:sp>
    </p:spTree>
    <p:extLst>
      <p:ext uri="{BB962C8B-B14F-4D97-AF65-F5344CB8AC3E}">
        <p14:creationId xmlns:p14="http://schemas.microsoft.com/office/powerpoint/2010/main" val="2800644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74007D7-5E44-4869-BE06-47A09922DC5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a:t>
            </a:fld>
            <a:endParaRPr lang="en-US" altLang="en-US" sz="1000">
              <a:latin typeface="Comic Sans MS" panose="030F0702030302020204" pitchFamily="66" charset="0"/>
              <a:cs typeface="Times New Roman" panose="02020603050405020304" pitchFamily="18" charset="0"/>
            </a:endParaRPr>
          </a:p>
        </p:txBody>
      </p:sp>
      <p:sp>
        <p:nvSpPr>
          <p:cNvPr id="11267" name="Rectangle 2"/>
          <p:cNvSpPr>
            <a:spLocks noGrp="1" noChangeArrowheads="1"/>
          </p:cNvSpPr>
          <p:nvPr>
            <p:ph type="title"/>
          </p:nvPr>
        </p:nvSpPr>
        <p:spPr>
          <a:xfrm>
            <a:off x="685800" y="0"/>
            <a:ext cx="7772400" cy="1066800"/>
          </a:xfrm>
        </p:spPr>
        <p:txBody>
          <a:bodyPr/>
          <a:lstStyle/>
          <a:p>
            <a:pPr algn="ctr" eaLnBrk="1" hangingPunct="1">
              <a:defRPr/>
            </a:pPr>
            <a:r>
              <a:rPr lang="en-US" sz="4800" b="0" dirty="0">
                <a:effectLst/>
                <a:cs typeface="Tahoma" panose="020B0604030504040204" pitchFamily="34" charset="0"/>
              </a:rPr>
              <a:t>DR Labels</a:t>
            </a:r>
          </a:p>
        </p:txBody>
      </p:sp>
      <p:grpSp>
        <p:nvGrpSpPr>
          <p:cNvPr id="2" name="Group 108"/>
          <p:cNvGrpSpPr>
            <a:grpSpLocks/>
          </p:cNvGrpSpPr>
          <p:nvPr/>
        </p:nvGrpSpPr>
        <p:grpSpPr bwMode="auto">
          <a:xfrm>
            <a:off x="2016125" y="1492250"/>
            <a:ext cx="4130675" cy="541338"/>
            <a:chOff x="667" y="1104"/>
            <a:chExt cx="2602" cy="341"/>
          </a:xfrm>
        </p:grpSpPr>
        <p:sp>
          <p:nvSpPr>
            <p:cNvPr id="10275" name="Text Box 4"/>
            <p:cNvSpPr txBox="1">
              <a:spLocks noChangeArrowheads="1"/>
            </p:cNvSpPr>
            <p:nvPr/>
          </p:nvSpPr>
          <p:spPr bwMode="auto">
            <a:xfrm>
              <a:off x="667" y="1104"/>
              <a:ext cx="617" cy="233"/>
            </a:xfrm>
            <a:prstGeom prst="rect">
              <a:avLst/>
            </a:prstGeom>
            <a:noFill/>
            <a:ln w="50800">
              <a:noFill/>
              <a:miter lim="800000"/>
              <a:headEnd/>
              <a:tailEnd type="none" w="med" len="lg"/>
            </a:ln>
          </p:spPr>
          <p:txBody>
            <a:bodyPr wrap="none">
              <a:spAutoFit/>
            </a:bodyPr>
            <a:lstStyle/>
            <a:p>
              <a:pPr>
                <a:defRPr/>
              </a:pPr>
              <a:r>
                <a:rPr lang="en-US" dirty="0">
                  <a:solidFill>
                    <a:schemeClr val="accent4">
                      <a:lumMod val="10000"/>
                    </a:schemeClr>
                  </a:solidFill>
                  <a:latin typeface="Arial" charset="0"/>
                </a:rPr>
                <a:t>DR Plot</a:t>
              </a:r>
              <a:endParaRPr lang="en-US" dirty="0">
                <a:solidFill>
                  <a:schemeClr val="accent4">
                    <a:lumMod val="10000"/>
                  </a:schemeClr>
                </a:solidFill>
              </a:endParaRPr>
            </a:p>
          </p:txBody>
        </p:sp>
        <p:sp>
          <p:nvSpPr>
            <p:cNvPr id="10276" name="Line 21"/>
            <p:cNvSpPr>
              <a:spLocks noChangeShapeType="1"/>
            </p:cNvSpPr>
            <p:nvPr/>
          </p:nvSpPr>
          <p:spPr bwMode="auto">
            <a:xfrm flipV="1">
              <a:off x="1492" y="1248"/>
              <a:ext cx="1777" cy="15"/>
            </a:xfrm>
            <a:prstGeom prst="lin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0277" name="Text Box 51"/>
            <p:cNvSpPr txBox="1">
              <a:spLocks noChangeArrowheads="1"/>
            </p:cNvSpPr>
            <p:nvPr/>
          </p:nvSpPr>
          <p:spPr bwMode="auto">
            <a:xfrm>
              <a:off x="1781" y="1104"/>
              <a:ext cx="549" cy="174"/>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C 090 M</a:t>
              </a:r>
              <a:endParaRPr lang="en-US">
                <a:solidFill>
                  <a:schemeClr val="accent4">
                    <a:lumMod val="10000"/>
                  </a:schemeClr>
                </a:solidFill>
              </a:endParaRPr>
            </a:p>
          </p:txBody>
        </p:sp>
        <p:sp>
          <p:nvSpPr>
            <p:cNvPr id="10278" name="Text Box 60"/>
            <p:cNvSpPr txBox="1">
              <a:spLocks noChangeArrowheads="1"/>
            </p:cNvSpPr>
            <p:nvPr/>
          </p:nvSpPr>
          <p:spPr bwMode="auto">
            <a:xfrm>
              <a:off x="1765" y="1271"/>
              <a:ext cx="1301" cy="174"/>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S 10.5     or     D 3.6</a:t>
              </a:r>
              <a:endParaRPr lang="en-US">
                <a:solidFill>
                  <a:schemeClr val="accent4">
                    <a:lumMod val="10000"/>
                  </a:schemeClr>
                </a:solidFill>
              </a:endParaRPr>
            </a:p>
          </p:txBody>
        </p:sp>
      </p:grpSp>
      <p:grpSp>
        <p:nvGrpSpPr>
          <p:cNvPr id="3" name="Group 109"/>
          <p:cNvGrpSpPr>
            <a:grpSpLocks/>
          </p:cNvGrpSpPr>
          <p:nvPr/>
        </p:nvGrpSpPr>
        <p:grpSpPr bwMode="auto">
          <a:xfrm>
            <a:off x="2009775" y="2325688"/>
            <a:ext cx="3303588" cy="579437"/>
            <a:chOff x="480" y="1635"/>
            <a:chExt cx="2081" cy="365"/>
          </a:xfrm>
        </p:grpSpPr>
        <p:sp>
          <p:nvSpPr>
            <p:cNvPr id="10267" name="Text Box 17"/>
            <p:cNvSpPr txBox="1">
              <a:spLocks noChangeArrowheads="1"/>
            </p:cNvSpPr>
            <p:nvPr/>
          </p:nvSpPr>
          <p:spPr bwMode="auto">
            <a:xfrm>
              <a:off x="480" y="1680"/>
              <a:ext cx="884" cy="233"/>
            </a:xfrm>
            <a:prstGeom prst="rect">
              <a:avLst/>
            </a:prstGeom>
            <a:noFill/>
            <a:ln w="50800">
              <a:noFill/>
              <a:miter lim="800000"/>
              <a:headEnd/>
              <a:tailEnd type="none" w="med" len="lg"/>
            </a:ln>
          </p:spPr>
          <p:txBody>
            <a:bodyPr wrap="none">
              <a:spAutoFit/>
            </a:bodyPr>
            <a:lstStyle/>
            <a:p>
              <a:pPr>
                <a:defRPr/>
              </a:pPr>
              <a:r>
                <a:rPr lang="en-US">
                  <a:solidFill>
                    <a:schemeClr val="accent4">
                      <a:lumMod val="10000"/>
                    </a:schemeClr>
                  </a:solidFill>
                  <a:latin typeface="Arial" charset="0"/>
                </a:rPr>
                <a:t>DR Position</a:t>
              </a:r>
              <a:endParaRPr lang="en-US">
                <a:solidFill>
                  <a:schemeClr val="accent4">
                    <a:lumMod val="10000"/>
                  </a:schemeClr>
                </a:solidFill>
              </a:endParaRPr>
            </a:p>
          </p:txBody>
        </p:sp>
        <p:sp>
          <p:nvSpPr>
            <p:cNvPr id="10268" name="Line 19"/>
            <p:cNvSpPr>
              <a:spLocks noChangeShapeType="1"/>
            </p:cNvSpPr>
            <p:nvPr/>
          </p:nvSpPr>
          <p:spPr bwMode="auto">
            <a:xfrm>
              <a:off x="1515" y="1878"/>
              <a:ext cx="961" cy="0"/>
            </a:xfrm>
            <a:prstGeom prst="lin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0269" name="Arc 32"/>
            <p:cNvSpPr>
              <a:spLocks/>
            </p:cNvSpPr>
            <p:nvPr/>
          </p:nvSpPr>
          <p:spPr bwMode="auto">
            <a:xfrm rot="5400000">
              <a:off x="1600" y="1821"/>
              <a:ext cx="124" cy="233"/>
            </a:xfrm>
            <a:custGeom>
              <a:avLst/>
              <a:gdLst>
                <a:gd name="T0" fmla="*/ 0 w 22622"/>
                <a:gd name="T1" fmla="*/ 0 h 43200"/>
                <a:gd name="T2" fmla="*/ 0 w 22622"/>
                <a:gd name="T3" fmla="*/ 0 h 43200"/>
                <a:gd name="T4" fmla="*/ 0 w 22622"/>
                <a:gd name="T5" fmla="*/ 0 h 43200"/>
                <a:gd name="T6" fmla="*/ 0 60000 65536"/>
                <a:gd name="T7" fmla="*/ 0 60000 65536"/>
                <a:gd name="T8" fmla="*/ 0 60000 65536"/>
                <a:gd name="T9" fmla="*/ 0 w 22622"/>
                <a:gd name="T10" fmla="*/ 0 h 43200"/>
                <a:gd name="T11" fmla="*/ 22622 w 22622"/>
                <a:gd name="T12" fmla="*/ 43200 h 43200"/>
              </a:gdLst>
              <a:ahLst/>
              <a:cxnLst>
                <a:cxn ang="T6">
                  <a:pos x="T0" y="T1"/>
                </a:cxn>
                <a:cxn ang="T7">
                  <a:pos x="T2" y="T3"/>
                </a:cxn>
                <a:cxn ang="T8">
                  <a:pos x="T4" y="T5"/>
                </a:cxn>
              </a:cxnLst>
              <a:rect l="T9" t="T10" r="T11" b="T12"/>
              <a:pathLst>
                <a:path w="22622" h="43200" fill="none" extrusionOk="0">
                  <a:moveTo>
                    <a:pt x="1021" y="0"/>
                  </a:moveTo>
                  <a:cubicBezTo>
                    <a:pt x="12951" y="0"/>
                    <a:pt x="22622" y="9670"/>
                    <a:pt x="22622" y="21600"/>
                  </a:cubicBezTo>
                  <a:cubicBezTo>
                    <a:pt x="22622" y="33529"/>
                    <a:pt x="12951" y="43200"/>
                    <a:pt x="1022" y="43200"/>
                  </a:cubicBezTo>
                  <a:cubicBezTo>
                    <a:pt x="681" y="43200"/>
                    <a:pt x="340" y="43191"/>
                    <a:pt x="0" y="43175"/>
                  </a:cubicBezTo>
                </a:path>
                <a:path w="22622" h="43200" stroke="0" extrusionOk="0">
                  <a:moveTo>
                    <a:pt x="1021" y="0"/>
                  </a:moveTo>
                  <a:cubicBezTo>
                    <a:pt x="12951" y="0"/>
                    <a:pt x="22622" y="9670"/>
                    <a:pt x="22622" y="21600"/>
                  </a:cubicBezTo>
                  <a:cubicBezTo>
                    <a:pt x="22622" y="33529"/>
                    <a:pt x="12951" y="43200"/>
                    <a:pt x="1022" y="43200"/>
                  </a:cubicBezTo>
                  <a:cubicBezTo>
                    <a:pt x="681" y="43200"/>
                    <a:pt x="340" y="43191"/>
                    <a:pt x="0" y="43175"/>
                  </a:cubicBezTo>
                  <a:lnTo>
                    <a:pt x="1022" y="21600"/>
                  </a:lnTo>
                  <a:close/>
                </a:path>
              </a:pathLst>
            </a:custGeom>
            <a:noFill/>
            <a:ln w="25400">
              <a:solidFill>
                <a:schemeClr val="accent4">
                  <a:lumMod val="10000"/>
                </a:schemeClr>
              </a:solidFill>
              <a:round/>
              <a:headEnd/>
              <a:tailEnd type="none" w="med" len="lg"/>
            </a:ln>
          </p:spPr>
          <p:txBody>
            <a:bodyPr wrap="none" anchor="ctr"/>
            <a:lstStyle/>
            <a:p>
              <a:endParaRPr lang="en-US">
                <a:solidFill>
                  <a:schemeClr val="accent4">
                    <a:lumMod val="10000"/>
                  </a:schemeClr>
                </a:solidFill>
              </a:endParaRPr>
            </a:p>
          </p:txBody>
        </p:sp>
        <p:sp>
          <p:nvSpPr>
            <p:cNvPr id="10270" name="Oval 33"/>
            <p:cNvSpPr>
              <a:spLocks noChangeArrowheads="1"/>
            </p:cNvSpPr>
            <p:nvPr/>
          </p:nvSpPr>
          <p:spPr bwMode="auto">
            <a:xfrm>
              <a:off x="1642" y="1860"/>
              <a:ext cx="42" cy="42"/>
            </a:xfrm>
            <a:prstGeom prst="ellipse">
              <a:avLst/>
            </a:prstGeom>
            <a:noFill/>
            <a:ln w="25400">
              <a:solidFill>
                <a:schemeClr val="accent4">
                  <a:lumMod val="10000"/>
                </a:schemeClr>
              </a:solidFill>
              <a:round/>
              <a:headEnd/>
              <a:tailEnd type="none" w="med" len="lg"/>
            </a:ln>
          </p:spPr>
          <p:txBody>
            <a:bodyPr wrap="none" anchor="ctr"/>
            <a:lstStyle/>
            <a:p>
              <a:endParaRPr lang="en-US">
                <a:solidFill>
                  <a:schemeClr val="accent4">
                    <a:lumMod val="10000"/>
                  </a:schemeClr>
                </a:solidFill>
              </a:endParaRPr>
            </a:p>
          </p:txBody>
        </p:sp>
        <p:sp>
          <p:nvSpPr>
            <p:cNvPr id="10271" name="Text Box 59"/>
            <p:cNvSpPr txBox="1">
              <a:spLocks noChangeArrowheads="1"/>
            </p:cNvSpPr>
            <p:nvPr/>
          </p:nvSpPr>
          <p:spPr bwMode="auto">
            <a:xfrm rot="-2132381">
              <a:off x="1581" y="1635"/>
              <a:ext cx="320" cy="173"/>
            </a:xfrm>
            <a:prstGeom prst="rect">
              <a:avLst/>
            </a:prstGeom>
            <a:noFill/>
            <a:ln w="50800">
              <a:noFill/>
              <a:miter lim="800000"/>
              <a:headEnd/>
              <a:tailEnd type="none" w="med" len="lg"/>
            </a:ln>
          </p:spPr>
          <p:txBody>
            <a:bodyPr wrap="none" lIns="0" tIns="0" rIns="0" bIns="0">
              <a:spAutoFit/>
            </a:bodyPr>
            <a:lstStyle/>
            <a:p>
              <a:pPr>
                <a:defRPr/>
              </a:pPr>
              <a:r>
                <a:rPr lang="en-US" dirty="0">
                  <a:solidFill>
                    <a:schemeClr val="accent4">
                      <a:lumMod val="10000"/>
                    </a:schemeClr>
                  </a:solidFill>
                  <a:latin typeface="Arial" charset="0"/>
                </a:rPr>
                <a:t>0930</a:t>
              </a:r>
              <a:endParaRPr lang="en-US" dirty="0">
                <a:solidFill>
                  <a:schemeClr val="accent4">
                    <a:lumMod val="10000"/>
                  </a:schemeClr>
                </a:solidFill>
              </a:endParaRPr>
            </a:p>
          </p:txBody>
        </p:sp>
        <p:sp>
          <p:nvSpPr>
            <p:cNvPr id="10272" name="Arc 63"/>
            <p:cNvSpPr>
              <a:spLocks/>
            </p:cNvSpPr>
            <p:nvPr/>
          </p:nvSpPr>
          <p:spPr bwMode="auto">
            <a:xfrm rot="5400000">
              <a:off x="2261" y="1822"/>
              <a:ext cx="124" cy="232"/>
            </a:xfrm>
            <a:custGeom>
              <a:avLst/>
              <a:gdLst>
                <a:gd name="T0" fmla="*/ 0 w 22622"/>
                <a:gd name="T1" fmla="*/ 0 h 43200"/>
                <a:gd name="T2" fmla="*/ 0 w 22622"/>
                <a:gd name="T3" fmla="*/ 0 h 43200"/>
                <a:gd name="T4" fmla="*/ 0 w 22622"/>
                <a:gd name="T5" fmla="*/ 0 h 43200"/>
                <a:gd name="T6" fmla="*/ 0 60000 65536"/>
                <a:gd name="T7" fmla="*/ 0 60000 65536"/>
                <a:gd name="T8" fmla="*/ 0 60000 65536"/>
                <a:gd name="T9" fmla="*/ 0 w 22622"/>
                <a:gd name="T10" fmla="*/ 0 h 43200"/>
                <a:gd name="T11" fmla="*/ 22622 w 22622"/>
                <a:gd name="T12" fmla="*/ 43200 h 43200"/>
              </a:gdLst>
              <a:ahLst/>
              <a:cxnLst>
                <a:cxn ang="T6">
                  <a:pos x="T0" y="T1"/>
                </a:cxn>
                <a:cxn ang="T7">
                  <a:pos x="T2" y="T3"/>
                </a:cxn>
                <a:cxn ang="T8">
                  <a:pos x="T4" y="T5"/>
                </a:cxn>
              </a:cxnLst>
              <a:rect l="T9" t="T10" r="T11" b="T12"/>
              <a:pathLst>
                <a:path w="22622" h="43200" fill="none" extrusionOk="0">
                  <a:moveTo>
                    <a:pt x="1021" y="0"/>
                  </a:moveTo>
                  <a:cubicBezTo>
                    <a:pt x="12951" y="0"/>
                    <a:pt x="22622" y="9670"/>
                    <a:pt x="22622" y="21600"/>
                  </a:cubicBezTo>
                  <a:cubicBezTo>
                    <a:pt x="22622" y="33529"/>
                    <a:pt x="12951" y="43200"/>
                    <a:pt x="1022" y="43200"/>
                  </a:cubicBezTo>
                  <a:cubicBezTo>
                    <a:pt x="681" y="43200"/>
                    <a:pt x="340" y="43191"/>
                    <a:pt x="0" y="43175"/>
                  </a:cubicBezTo>
                </a:path>
                <a:path w="22622" h="43200" stroke="0" extrusionOk="0">
                  <a:moveTo>
                    <a:pt x="1021" y="0"/>
                  </a:moveTo>
                  <a:cubicBezTo>
                    <a:pt x="12951" y="0"/>
                    <a:pt x="22622" y="9670"/>
                    <a:pt x="22622" y="21600"/>
                  </a:cubicBezTo>
                  <a:cubicBezTo>
                    <a:pt x="22622" y="33529"/>
                    <a:pt x="12951" y="43200"/>
                    <a:pt x="1022" y="43200"/>
                  </a:cubicBezTo>
                  <a:cubicBezTo>
                    <a:pt x="681" y="43200"/>
                    <a:pt x="340" y="43191"/>
                    <a:pt x="0" y="43175"/>
                  </a:cubicBezTo>
                  <a:lnTo>
                    <a:pt x="1022" y="21600"/>
                  </a:lnTo>
                  <a:close/>
                </a:path>
              </a:pathLst>
            </a:custGeom>
            <a:noFill/>
            <a:ln w="25400">
              <a:solidFill>
                <a:schemeClr val="accent4">
                  <a:lumMod val="10000"/>
                </a:schemeClr>
              </a:solidFill>
              <a:round/>
              <a:headEnd/>
              <a:tailEnd type="none" w="med" len="lg"/>
            </a:ln>
          </p:spPr>
          <p:txBody>
            <a:bodyPr wrap="none" anchor="ctr"/>
            <a:lstStyle/>
            <a:p>
              <a:endParaRPr lang="en-US">
                <a:solidFill>
                  <a:schemeClr val="accent4">
                    <a:lumMod val="10000"/>
                  </a:schemeClr>
                </a:solidFill>
              </a:endParaRPr>
            </a:p>
          </p:txBody>
        </p:sp>
        <p:sp>
          <p:nvSpPr>
            <p:cNvPr id="10273" name="Oval 64"/>
            <p:cNvSpPr>
              <a:spLocks noChangeArrowheads="1"/>
            </p:cNvSpPr>
            <p:nvPr/>
          </p:nvSpPr>
          <p:spPr bwMode="auto">
            <a:xfrm>
              <a:off x="2303" y="1860"/>
              <a:ext cx="41" cy="42"/>
            </a:xfrm>
            <a:prstGeom prst="ellipse">
              <a:avLst/>
            </a:prstGeom>
            <a:noFill/>
            <a:ln w="25400">
              <a:solidFill>
                <a:schemeClr val="accent4">
                  <a:lumMod val="10000"/>
                </a:schemeClr>
              </a:solidFill>
              <a:round/>
              <a:headEnd/>
              <a:tailEnd type="none" w="med" len="lg"/>
            </a:ln>
          </p:spPr>
          <p:txBody>
            <a:bodyPr wrap="none" anchor="ctr"/>
            <a:lstStyle/>
            <a:p>
              <a:endParaRPr lang="en-US">
                <a:solidFill>
                  <a:schemeClr val="accent4">
                    <a:lumMod val="10000"/>
                  </a:schemeClr>
                </a:solidFill>
              </a:endParaRPr>
            </a:p>
          </p:txBody>
        </p:sp>
        <p:sp>
          <p:nvSpPr>
            <p:cNvPr id="10274" name="Text Box 65"/>
            <p:cNvSpPr txBox="1">
              <a:spLocks noChangeArrowheads="1"/>
            </p:cNvSpPr>
            <p:nvPr/>
          </p:nvSpPr>
          <p:spPr bwMode="auto">
            <a:xfrm rot="-2132381">
              <a:off x="2241" y="1645"/>
              <a:ext cx="320" cy="173"/>
            </a:xfrm>
            <a:prstGeom prst="rect">
              <a:avLst/>
            </a:prstGeom>
            <a:noFill/>
            <a:ln w="50800">
              <a:noFill/>
              <a:miter lim="800000"/>
              <a:headEnd/>
              <a:tailEnd type="none" w="med" len="lg"/>
            </a:ln>
          </p:spPr>
          <p:txBody>
            <a:bodyPr wrap="none" lIns="0" tIns="0" rIns="0" bIns="0">
              <a:spAutoFit/>
            </a:bodyPr>
            <a:lstStyle/>
            <a:p>
              <a:pPr>
                <a:defRPr/>
              </a:pPr>
              <a:r>
                <a:rPr lang="en-US" dirty="0">
                  <a:solidFill>
                    <a:schemeClr val="accent4">
                      <a:lumMod val="10000"/>
                    </a:schemeClr>
                  </a:solidFill>
                  <a:latin typeface="Arial" charset="0"/>
                </a:rPr>
                <a:t>1000</a:t>
              </a:r>
              <a:endParaRPr lang="en-US" dirty="0">
                <a:solidFill>
                  <a:schemeClr val="accent4">
                    <a:lumMod val="10000"/>
                  </a:schemeClr>
                </a:solidFill>
              </a:endParaRPr>
            </a:p>
          </p:txBody>
        </p:sp>
      </p:grpSp>
      <p:grpSp>
        <p:nvGrpSpPr>
          <p:cNvPr id="4" name="Group 110"/>
          <p:cNvGrpSpPr>
            <a:grpSpLocks/>
          </p:cNvGrpSpPr>
          <p:nvPr/>
        </p:nvGrpSpPr>
        <p:grpSpPr bwMode="auto">
          <a:xfrm>
            <a:off x="1998663" y="4052888"/>
            <a:ext cx="2362200" cy="796925"/>
            <a:chOff x="780" y="2191"/>
            <a:chExt cx="1488" cy="502"/>
          </a:xfrm>
        </p:grpSpPr>
        <p:sp>
          <p:nvSpPr>
            <p:cNvPr id="10263" name="Text Box 12"/>
            <p:cNvSpPr txBox="1">
              <a:spLocks noChangeArrowheads="1"/>
            </p:cNvSpPr>
            <p:nvPr/>
          </p:nvSpPr>
          <p:spPr bwMode="auto">
            <a:xfrm>
              <a:off x="780" y="2304"/>
              <a:ext cx="407" cy="233"/>
            </a:xfrm>
            <a:prstGeom prst="rect">
              <a:avLst/>
            </a:prstGeom>
            <a:noFill/>
            <a:ln w="50800">
              <a:noFill/>
              <a:miter lim="800000"/>
              <a:headEnd/>
              <a:tailEnd type="none" w="med" len="lg"/>
            </a:ln>
          </p:spPr>
          <p:txBody>
            <a:bodyPr wrap="none">
              <a:spAutoFit/>
            </a:bodyPr>
            <a:lstStyle/>
            <a:p>
              <a:pPr>
                <a:defRPr/>
              </a:pPr>
              <a:r>
                <a:rPr lang="en-US">
                  <a:solidFill>
                    <a:schemeClr val="accent4">
                      <a:lumMod val="10000"/>
                    </a:schemeClr>
                  </a:solidFill>
                  <a:latin typeface="Arial" charset="0"/>
                </a:rPr>
                <a:t>LOP</a:t>
              </a:r>
              <a:endParaRPr lang="en-US">
                <a:solidFill>
                  <a:schemeClr val="accent4">
                    <a:lumMod val="10000"/>
                  </a:schemeClr>
                </a:solidFill>
              </a:endParaRPr>
            </a:p>
          </p:txBody>
        </p:sp>
        <p:sp>
          <p:nvSpPr>
            <p:cNvPr id="10264" name="Line 20"/>
            <p:cNvSpPr>
              <a:spLocks noChangeShapeType="1"/>
            </p:cNvSpPr>
            <p:nvPr/>
          </p:nvSpPr>
          <p:spPr bwMode="auto">
            <a:xfrm flipV="1">
              <a:off x="1557" y="2191"/>
              <a:ext cx="711" cy="502"/>
            </a:xfrm>
            <a:prstGeom prst="lin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0265" name="Text Box 57"/>
            <p:cNvSpPr txBox="1">
              <a:spLocks noChangeArrowheads="1"/>
            </p:cNvSpPr>
            <p:nvPr/>
          </p:nvSpPr>
          <p:spPr bwMode="auto">
            <a:xfrm rot="-2159366">
              <a:off x="1740" y="2445"/>
              <a:ext cx="404" cy="174"/>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045 M</a:t>
              </a:r>
              <a:endParaRPr lang="en-US">
                <a:solidFill>
                  <a:schemeClr val="accent4">
                    <a:lumMod val="10000"/>
                  </a:schemeClr>
                </a:solidFill>
              </a:endParaRPr>
            </a:p>
          </p:txBody>
        </p:sp>
        <p:sp>
          <p:nvSpPr>
            <p:cNvPr id="10266" name="Text Box 67"/>
            <p:cNvSpPr txBox="1">
              <a:spLocks noChangeArrowheads="1"/>
            </p:cNvSpPr>
            <p:nvPr/>
          </p:nvSpPr>
          <p:spPr bwMode="auto">
            <a:xfrm rot="-2159366">
              <a:off x="1691" y="2313"/>
              <a:ext cx="312" cy="174"/>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1100</a:t>
              </a:r>
              <a:endParaRPr lang="en-US">
                <a:solidFill>
                  <a:schemeClr val="accent4">
                    <a:lumMod val="10000"/>
                  </a:schemeClr>
                </a:solidFill>
              </a:endParaRPr>
            </a:p>
          </p:txBody>
        </p:sp>
      </p:grpSp>
      <p:grpSp>
        <p:nvGrpSpPr>
          <p:cNvPr id="5" name="Group 115"/>
          <p:cNvGrpSpPr>
            <a:grpSpLocks/>
          </p:cNvGrpSpPr>
          <p:nvPr/>
        </p:nvGrpSpPr>
        <p:grpSpPr bwMode="auto">
          <a:xfrm>
            <a:off x="5029200" y="3663950"/>
            <a:ext cx="3200400" cy="1325563"/>
            <a:chOff x="3323" y="893"/>
            <a:chExt cx="2016" cy="835"/>
          </a:xfrm>
        </p:grpSpPr>
        <p:sp>
          <p:nvSpPr>
            <p:cNvPr id="10253" name="Text Box 13"/>
            <p:cNvSpPr txBox="1">
              <a:spLocks noChangeArrowheads="1"/>
            </p:cNvSpPr>
            <p:nvPr/>
          </p:nvSpPr>
          <p:spPr bwMode="auto">
            <a:xfrm>
              <a:off x="3323" y="1248"/>
              <a:ext cx="744" cy="233"/>
            </a:xfrm>
            <a:prstGeom prst="rect">
              <a:avLst/>
            </a:prstGeom>
            <a:noFill/>
            <a:ln w="50800">
              <a:noFill/>
              <a:miter lim="800000"/>
              <a:headEnd/>
              <a:tailEnd type="none" w="med" len="lg"/>
            </a:ln>
          </p:spPr>
          <p:txBody>
            <a:bodyPr wrap="none">
              <a:spAutoFit/>
            </a:bodyPr>
            <a:lstStyle/>
            <a:p>
              <a:pPr>
                <a:defRPr/>
              </a:pPr>
              <a:r>
                <a:rPr lang="en-US">
                  <a:solidFill>
                    <a:schemeClr val="accent4">
                      <a:lumMod val="10000"/>
                    </a:schemeClr>
                  </a:solidFill>
                  <a:latin typeface="Arial" charset="0"/>
                </a:rPr>
                <a:t>Visual Fix</a:t>
              </a:r>
              <a:endParaRPr lang="en-US">
                <a:solidFill>
                  <a:schemeClr val="accent4">
                    <a:lumMod val="10000"/>
                  </a:schemeClr>
                </a:solidFill>
              </a:endParaRPr>
            </a:p>
          </p:txBody>
        </p:sp>
        <p:sp>
          <p:nvSpPr>
            <p:cNvPr id="10254" name="Oval 43"/>
            <p:cNvSpPr>
              <a:spLocks noChangeArrowheads="1"/>
            </p:cNvSpPr>
            <p:nvPr/>
          </p:nvSpPr>
          <p:spPr bwMode="auto">
            <a:xfrm>
              <a:off x="4587" y="1248"/>
              <a:ext cx="209" cy="209"/>
            </a:xfrm>
            <a:prstGeom prst="ellips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0255" name="Oval 44"/>
            <p:cNvSpPr>
              <a:spLocks noChangeArrowheads="1"/>
            </p:cNvSpPr>
            <p:nvPr/>
          </p:nvSpPr>
          <p:spPr bwMode="auto">
            <a:xfrm>
              <a:off x="4671" y="1332"/>
              <a:ext cx="41" cy="41"/>
            </a:xfrm>
            <a:prstGeom prst="ellipse">
              <a:avLst/>
            </a:prstGeom>
            <a:solidFill>
              <a:schemeClr val="hlink"/>
            </a:solidFill>
            <a:ln w="50800">
              <a:solidFill>
                <a:schemeClr val="tx2"/>
              </a:solidFill>
              <a:round/>
              <a:headEnd/>
              <a:tailEnd type="none" w="med" len="lg"/>
            </a:ln>
          </p:spPr>
          <p:txBody>
            <a:bodyPr wrap="none" anchor="ctr"/>
            <a:lstStyle/>
            <a:p>
              <a:pPr>
                <a:defRPr/>
              </a:pPr>
              <a:endParaRPr lang="en-US">
                <a:solidFill>
                  <a:schemeClr val="accent4">
                    <a:lumMod val="10000"/>
                  </a:schemeClr>
                </a:solidFill>
              </a:endParaRPr>
            </a:p>
          </p:txBody>
        </p:sp>
        <p:sp>
          <p:nvSpPr>
            <p:cNvPr id="10256" name="Text Box 58"/>
            <p:cNvSpPr txBox="1">
              <a:spLocks noChangeArrowheads="1"/>
            </p:cNvSpPr>
            <p:nvPr/>
          </p:nvSpPr>
          <p:spPr bwMode="auto">
            <a:xfrm rot="-2036394">
              <a:off x="4155" y="1440"/>
              <a:ext cx="320" cy="173"/>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1100</a:t>
              </a:r>
              <a:endParaRPr lang="en-US">
                <a:solidFill>
                  <a:schemeClr val="accent4">
                    <a:lumMod val="10000"/>
                  </a:schemeClr>
                </a:solidFill>
              </a:endParaRPr>
            </a:p>
          </p:txBody>
        </p:sp>
        <p:sp>
          <p:nvSpPr>
            <p:cNvPr id="10257" name="Line 78"/>
            <p:cNvSpPr>
              <a:spLocks noChangeShapeType="1"/>
            </p:cNvSpPr>
            <p:nvPr/>
          </p:nvSpPr>
          <p:spPr bwMode="auto">
            <a:xfrm flipV="1">
              <a:off x="4200" y="893"/>
              <a:ext cx="1139" cy="796"/>
            </a:xfrm>
            <a:prstGeom prst="lin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0258" name="Line 79"/>
            <p:cNvSpPr>
              <a:spLocks noChangeShapeType="1"/>
            </p:cNvSpPr>
            <p:nvPr/>
          </p:nvSpPr>
          <p:spPr bwMode="auto">
            <a:xfrm>
              <a:off x="4475" y="1229"/>
              <a:ext cx="853" cy="480"/>
            </a:xfrm>
            <a:prstGeom prst="lin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0259" name="Text Box 80"/>
            <p:cNvSpPr txBox="1">
              <a:spLocks noChangeArrowheads="1"/>
            </p:cNvSpPr>
            <p:nvPr/>
          </p:nvSpPr>
          <p:spPr bwMode="auto">
            <a:xfrm rot="1776183">
              <a:off x="4860" y="1373"/>
              <a:ext cx="320" cy="173"/>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1100</a:t>
              </a:r>
              <a:endParaRPr lang="en-US">
                <a:solidFill>
                  <a:schemeClr val="accent4">
                    <a:lumMod val="10000"/>
                  </a:schemeClr>
                </a:solidFill>
              </a:endParaRPr>
            </a:p>
          </p:txBody>
        </p:sp>
        <p:sp>
          <p:nvSpPr>
            <p:cNvPr id="10260" name="Text Box 81"/>
            <p:cNvSpPr txBox="1">
              <a:spLocks noChangeArrowheads="1"/>
            </p:cNvSpPr>
            <p:nvPr/>
          </p:nvSpPr>
          <p:spPr bwMode="auto">
            <a:xfrm>
              <a:off x="4594" y="1014"/>
              <a:ext cx="320" cy="173"/>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1100</a:t>
              </a:r>
              <a:endParaRPr lang="en-US">
                <a:solidFill>
                  <a:schemeClr val="accent4">
                    <a:lumMod val="10000"/>
                  </a:schemeClr>
                </a:solidFill>
              </a:endParaRPr>
            </a:p>
          </p:txBody>
        </p:sp>
        <p:sp>
          <p:nvSpPr>
            <p:cNvPr id="10261" name="Text Box 82"/>
            <p:cNvSpPr txBox="1">
              <a:spLocks noChangeArrowheads="1"/>
            </p:cNvSpPr>
            <p:nvPr/>
          </p:nvSpPr>
          <p:spPr bwMode="auto">
            <a:xfrm rot="1776183">
              <a:off x="4729" y="1515"/>
              <a:ext cx="404" cy="174"/>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130 M</a:t>
              </a:r>
              <a:endParaRPr lang="en-US">
                <a:solidFill>
                  <a:schemeClr val="accent4">
                    <a:lumMod val="10000"/>
                  </a:schemeClr>
                </a:solidFill>
              </a:endParaRPr>
            </a:p>
          </p:txBody>
        </p:sp>
        <p:sp>
          <p:nvSpPr>
            <p:cNvPr id="10262" name="Text Box 83"/>
            <p:cNvSpPr txBox="1">
              <a:spLocks noChangeArrowheads="1"/>
            </p:cNvSpPr>
            <p:nvPr/>
          </p:nvSpPr>
          <p:spPr bwMode="auto">
            <a:xfrm rot="-2036394">
              <a:off x="4223" y="1554"/>
              <a:ext cx="404" cy="174"/>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045 M</a:t>
              </a:r>
              <a:endParaRPr lang="en-US">
                <a:solidFill>
                  <a:schemeClr val="accent4">
                    <a:lumMod val="10000"/>
                  </a:schemeClr>
                </a:solidFill>
              </a:endParaRPr>
            </a:p>
          </p:txBody>
        </p:sp>
      </p:grpSp>
      <p:grpSp>
        <p:nvGrpSpPr>
          <p:cNvPr id="6" name="Group 114"/>
          <p:cNvGrpSpPr>
            <a:grpSpLocks/>
          </p:cNvGrpSpPr>
          <p:nvPr/>
        </p:nvGrpSpPr>
        <p:grpSpPr bwMode="auto">
          <a:xfrm>
            <a:off x="2016125" y="3319463"/>
            <a:ext cx="3462338" cy="377825"/>
            <a:chOff x="3387" y="2064"/>
            <a:chExt cx="2181" cy="238"/>
          </a:xfrm>
        </p:grpSpPr>
        <p:sp>
          <p:nvSpPr>
            <p:cNvPr id="10249" name="Text Box 14"/>
            <p:cNvSpPr txBox="1">
              <a:spLocks noChangeArrowheads="1"/>
            </p:cNvSpPr>
            <p:nvPr/>
          </p:nvSpPr>
          <p:spPr bwMode="auto">
            <a:xfrm>
              <a:off x="3387" y="2064"/>
              <a:ext cx="989" cy="233"/>
            </a:xfrm>
            <a:prstGeom prst="rect">
              <a:avLst/>
            </a:prstGeom>
            <a:noFill/>
            <a:ln w="50800">
              <a:noFill/>
              <a:miter lim="800000"/>
              <a:headEnd/>
              <a:tailEnd type="none" w="med" len="lg"/>
            </a:ln>
          </p:spPr>
          <p:txBody>
            <a:bodyPr wrap="none">
              <a:spAutoFit/>
            </a:bodyPr>
            <a:lstStyle/>
            <a:p>
              <a:pPr>
                <a:defRPr/>
              </a:pPr>
              <a:r>
                <a:rPr lang="en-US">
                  <a:solidFill>
                    <a:schemeClr val="accent4">
                      <a:lumMod val="10000"/>
                    </a:schemeClr>
                  </a:solidFill>
                  <a:latin typeface="Arial" charset="0"/>
                </a:rPr>
                <a:t>Electronic Fix</a:t>
              </a:r>
              <a:endParaRPr lang="en-US">
                <a:solidFill>
                  <a:schemeClr val="accent4">
                    <a:lumMod val="10000"/>
                  </a:schemeClr>
                </a:solidFill>
              </a:endParaRPr>
            </a:p>
          </p:txBody>
        </p:sp>
        <p:sp>
          <p:nvSpPr>
            <p:cNvPr id="10250" name="Oval 28"/>
            <p:cNvSpPr>
              <a:spLocks noChangeArrowheads="1"/>
            </p:cNvSpPr>
            <p:nvPr/>
          </p:nvSpPr>
          <p:spPr bwMode="auto">
            <a:xfrm>
              <a:off x="4447" y="2085"/>
              <a:ext cx="209" cy="208"/>
            </a:xfrm>
            <a:prstGeom prst="ellips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0251" name="Oval 34"/>
            <p:cNvSpPr>
              <a:spLocks noChangeArrowheads="1"/>
            </p:cNvSpPr>
            <p:nvPr/>
          </p:nvSpPr>
          <p:spPr bwMode="auto">
            <a:xfrm>
              <a:off x="4533" y="2168"/>
              <a:ext cx="41" cy="42"/>
            </a:xfrm>
            <a:prstGeom prst="ellipse">
              <a:avLst/>
            </a:prstGeom>
            <a:noFill/>
            <a:ln w="25400">
              <a:solidFill>
                <a:schemeClr val="accent4">
                  <a:lumMod val="10000"/>
                </a:schemeClr>
              </a:solidFill>
              <a:round/>
              <a:headEnd/>
              <a:tailEnd type="none" w="med" len="lg"/>
            </a:ln>
          </p:spPr>
          <p:txBody>
            <a:bodyPr wrap="none" anchor="ctr"/>
            <a:lstStyle/>
            <a:p>
              <a:endParaRPr lang="en-US">
                <a:solidFill>
                  <a:schemeClr val="accent4">
                    <a:lumMod val="10000"/>
                  </a:schemeClr>
                </a:solidFill>
              </a:endParaRPr>
            </a:p>
          </p:txBody>
        </p:sp>
        <p:sp>
          <p:nvSpPr>
            <p:cNvPr id="10252" name="Text Box 56"/>
            <p:cNvSpPr txBox="1">
              <a:spLocks noChangeArrowheads="1"/>
            </p:cNvSpPr>
            <p:nvPr/>
          </p:nvSpPr>
          <p:spPr bwMode="auto">
            <a:xfrm>
              <a:off x="4704" y="2129"/>
              <a:ext cx="864" cy="173"/>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1500 RADAR</a:t>
              </a:r>
              <a:endParaRPr lang="en-US">
                <a:solidFill>
                  <a:schemeClr val="accent4">
                    <a:lumMod val="10000"/>
                  </a:schemeClr>
                </a:solidFill>
              </a:endParaRPr>
            </a:p>
          </p:txBody>
        </p:sp>
      </p:grpSp>
    </p:spTree>
    <p:extLst>
      <p:ext uri="{BB962C8B-B14F-4D97-AF65-F5344CB8AC3E}">
        <p14:creationId xmlns:p14="http://schemas.microsoft.com/office/powerpoint/2010/main" val="9175787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8ECCC77-9D5B-4CAE-A52A-6B7E47D632F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60</a:t>
            </a:fld>
            <a:endParaRPr lang="en-US" altLang="en-US" sz="1000">
              <a:latin typeface="Comic Sans MS" panose="030F0702030302020204" pitchFamily="66" charset="0"/>
              <a:cs typeface="Times New Roman" panose="02020603050405020304" pitchFamily="18" charset="0"/>
            </a:endParaRPr>
          </a:p>
        </p:txBody>
      </p:sp>
      <p:cxnSp>
        <p:nvCxnSpPr>
          <p:cNvPr id="3" name="Straight Arrow Connector 2"/>
          <p:cNvCxnSpPr/>
          <p:nvPr/>
        </p:nvCxnSpPr>
        <p:spPr>
          <a:xfrm rot="16200000" flipV="1">
            <a:off x="4267200" y="3886201"/>
            <a:ext cx="1208087" cy="11112"/>
          </a:xfrm>
          <a:prstGeom prst="straightConnector1">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 name="TextBox 55"/>
          <p:cNvSpPr txBox="1">
            <a:spLocks noChangeArrowheads="1"/>
          </p:cNvSpPr>
          <p:nvPr/>
        </p:nvSpPr>
        <p:spPr bwMode="auto">
          <a:xfrm>
            <a:off x="3048000" y="44196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Vessel </a:t>
            </a:r>
          </a:p>
          <a:p>
            <a:pPr eaLnBrk="1" hangingPunct="1">
              <a:spcBef>
                <a:spcPct val="0"/>
              </a:spcBef>
              <a:buFontTx/>
              <a:buNone/>
            </a:pPr>
            <a:r>
              <a:rPr lang="en-US" altLang="en-US" sz="1800">
                <a:solidFill>
                  <a:schemeClr val="tx1"/>
                </a:solidFill>
              </a:rPr>
              <a:t>Heading </a:t>
            </a:r>
          </a:p>
        </p:txBody>
      </p:sp>
      <p:grpSp>
        <p:nvGrpSpPr>
          <p:cNvPr id="5" name="Group 32"/>
          <p:cNvGrpSpPr>
            <a:grpSpLocks/>
          </p:cNvGrpSpPr>
          <p:nvPr/>
        </p:nvGrpSpPr>
        <p:grpSpPr bwMode="auto">
          <a:xfrm rot="-9824847">
            <a:off x="1346200" y="890588"/>
            <a:ext cx="6251575" cy="5332412"/>
            <a:chOff x="1621043" y="1053673"/>
            <a:chExt cx="6251078" cy="5333301"/>
          </a:xfrm>
        </p:grpSpPr>
        <p:grpSp>
          <p:nvGrpSpPr>
            <p:cNvPr id="6" name="Group 83"/>
            <p:cNvGrpSpPr>
              <a:grpSpLocks/>
            </p:cNvGrpSpPr>
            <p:nvPr/>
          </p:nvGrpSpPr>
          <p:grpSpPr bwMode="auto">
            <a:xfrm rot="1989556">
              <a:off x="1621043" y="1053673"/>
              <a:ext cx="6251078" cy="5333301"/>
              <a:chOff x="1684989" y="1066800"/>
              <a:chExt cx="6251078" cy="5333301"/>
            </a:xfrm>
          </p:grpSpPr>
          <p:grpSp>
            <p:nvGrpSpPr>
              <p:cNvPr id="8" name="Group 81"/>
              <p:cNvGrpSpPr>
                <a:grpSpLocks/>
              </p:cNvGrpSpPr>
              <p:nvPr/>
            </p:nvGrpSpPr>
            <p:grpSpPr bwMode="auto">
              <a:xfrm>
                <a:off x="1684989" y="1066800"/>
                <a:ext cx="6251078" cy="5333301"/>
                <a:chOff x="1684989" y="1066800"/>
                <a:chExt cx="6251078" cy="5333301"/>
              </a:xfrm>
            </p:grpSpPr>
            <p:grpSp>
              <p:nvGrpSpPr>
                <p:cNvPr id="10" name="Group 10"/>
                <p:cNvGrpSpPr>
                  <a:grpSpLocks/>
                </p:cNvGrpSpPr>
                <p:nvPr/>
              </p:nvGrpSpPr>
              <p:grpSpPr bwMode="auto">
                <a:xfrm>
                  <a:off x="2209800" y="1066800"/>
                  <a:ext cx="5332413" cy="5237163"/>
                  <a:chOff x="0" y="0"/>
                  <a:chExt cx="5332413" cy="5237163"/>
                </a:xfrm>
              </p:grpSpPr>
              <p:pic>
                <p:nvPicPr>
                  <p:cNvPr id="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32413"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4"/>
                  <p:cNvSpPr>
                    <a:spLocks noChangeArrowheads="1"/>
                  </p:cNvSpPr>
                  <p:nvPr/>
                </p:nvSpPr>
                <p:spPr bwMode="auto">
                  <a:xfrm>
                    <a:off x="533400" y="762000"/>
                    <a:ext cx="4157663" cy="41798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grpSp>
            <p:cxnSp>
              <p:nvCxnSpPr>
                <p:cNvPr id="11" name="Straight Connector 10"/>
                <p:cNvCxnSpPr/>
                <p:nvPr/>
              </p:nvCxnSpPr>
              <p:spPr>
                <a:xfrm rot="16200000" flipH="1">
                  <a:off x="4268092" y="4486419"/>
                  <a:ext cx="2286381" cy="1066715"/>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50"/>
                <p:cNvSpPr txBox="1">
                  <a:spLocks noChangeArrowheads="1"/>
                </p:cNvSpPr>
                <p:nvPr/>
              </p:nvSpPr>
              <p:spPr bwMode="auto">
                <a:xfrm rot="7835291">
                  <a:off x="7002921" y="1801338"/>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045° R</a:t>
                  </a:r>
                </a:p>
              </p:txBody>
            </p:sp>
            <p:sp>
              <p:nvSpPr>
                <p:cNvPr id="13" name="Multiply 12"/>
                <p:cNvSpPr/>
                <p:nvPr/>
              </p:nvSpPr>
              <p:spPr>
                <a:xfrm>
                  <a:off x="6724201" y="1697646"/>
                  <a:ext cx="380970" cy="381064"/>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4" name="Multiply 13"/>
                <p:cNvSpPr/>
                <p:nvPr/>
              </p:nvSpPr>
              <p:spPr>
                <a:xfrm>
                  <a:off x="2445683" y="1821761"/>
                  <a:ext cx="380970" cy="381064"/>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5" name="Multiply 14"/>
                <p:cNvSpPr/>
                <p:nvPr/>
              </p:nvSpPr>
              <p:spPr>
                <a:xfrm>
                  <a:off x="1688534" y="4411565"/>
                  <a:ext cx="380970" cy="381064"/>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6" name="Multiply 15"/>
                <p:cNvSpPr/>
                <p:nvPr/>
              </p:nvSpPr>
              <p:spPr>
                <a:xfrm>
                  <a:off x="5795099" y="6013451"/>
                  <a:ext cx="380970" cy="381064"/>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7" name="Multiply 16"/>
                <p:cNvSpPr/>
                <p:nvPr/>
              </p:nvSpPr>
              <p:spPr>
                <a:xfrm>
                  <a:off x="7558145" y="3650054"/>
                  <a:ext cx="380970" cy="381064"/>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cxnSp>
              <p:nvCxnSpPr>
                <p:cNvPr id="18" name="Straight Connector 17"/>
                <p:cNvCxnSpPr/>
                <p:nvPr/>
              </p:nvCxnSpPr>
              <p:spPr>
                <a:xfrm rot="18635291">
                  <a:off x="4510671" y="2802666"/>
                  <a:ext cx="2791290" cy="19366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887441" y="3849362"/>
                  <a:ext cx="2819176" cy="2858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95732" y="1976974"/>
                  <a:ext cx="2285818" cy="190373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6" y="2590800"/>
                <a:ext cx="4572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7" name="Straight Connector 6"/>
            <p:cNvCxnSpPr>
              <a:endCxn id="15" idx="1"/>
            </p:cNvCxnSpPr>
            <p:nvPr/>
          </p:nvCxnSpPr>
          <p:spPr>
            <a:xfrm rot="9824847">
              <a:off x="2145217" y="2492394"/>
              <a:ext cx="2111207" cy="1629047"/>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sp>
        <p:nvSpPr>
          <p:cNvPr id="23" name="TextBox 54"/>
          <p:cNvSpPr txBox="1">
            <a:spLocks noChangeArrowheads="1"/>
          </p:cNvSpPr>
          <p:nvPr/>
        </p:nvSpPr>
        <p:spPr bwMode="auto">
          <a:xfrm>
            <a:off x="5105400" y="5715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310° R</a:t>
            </a:r>
          </a:p>
        </p:txBody>
      </p:sp>
      <p:sp>
        <p:nvSpPr>
          <p:cNvPr id="24" name="TextBox 51"/>
          <p:cNvSpPr txBox="1">
            <a:spLocks noChangeArrowheads="1"/>
          </p:cNvSpPr>
          <p:nvPr/>
        </p:nvSpPr>
        <p:spPr bwMode="auto">
          <a:xfrm>
            <a:off x="5867400" y="533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155° R</a:t>
            </a:r>
          </a:p>
        </p:txBody>
      </p:sp>
      <p:sp>
        <p:nvSpPr>
          <p:cNvPr id="25" name="TextBox 24"/>
          <p:cNvSpPr txBox="1">
            <a:spLocks noChangeArrowheads="1"/>
          </p:cNvSpPr>
          <p:nvPr/>
        </p:nvSpPr>
        <p:spPr bwMode="auto">
          <a:xfrm>
            <a:off x="7315200" y="5334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125° M</a:t>
            </a:r>
          </a:p>
        </p:txBody>
      </p:sp>
      <p:sp>
        <p:nvSpPr>
          <p:cNvPr id="26" name="TextBox 25"/>
          <p:cNvSpPr txBox="1">
            <a:spLocks noChangeArrowheads="1"/>
          </p:cNvSpPr>
          <p:nvPr/>
        </p:nvSpPr>
        <p:spPr bwMode="auto">
          <a:xfrm>
            <a:off x="5867400" y="762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023° M</a:t>
            </a:r>
          </a:p>
        </p:txBody>
      </p:sp>
      <p:sp>
        <p:nvSpPr>
          <p:cNvPr id="27" name="TextBox 26"/>
          <p:cNvSpPr txBox="1">
            <a:spLocks noChangeArrowheads="1"/>
          </p:cNvSpPr>
          <p:nvPr/>
        </p:nvSpPr>
        <p:spPr bwMode="auto">
          <a:xfrm>
            <a:off x="1371600" y="1066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318° M</a:t>
            </a:r>
          </a:p>
        </p:txBody>
      </p:sp>
      <p:sp>
        <p:nvSpPr>
          <p:cNvPr id="28" name="TextBox 27"/>
          <p:cNvSpPr txBox="1">
            <a:spLocks noChangeArrowheads="1"/>
          </p:cNvSpPr>
          <p:nvPr/>
        </p:nvSpPr>
        <p:spPr bwMode="auto">
          <a:xfrm>
            <a:off x="5105400" y="5943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178° M</a:t>
            </a:r>
          </a:p>
        </p:txBody>
      </p:sp>
      <p:sp>
        <p:nvSpPr>
          <p:cNvPr id="29" name="TextBox 52"/>
          <p:cNvSpPr txBox="1">
            <a:spLocks noChangeArrowheads="1"/>
          </p:cNvSpPr>
          <p:nvPr/>
        </p:nvSpPr>
        <p:spPr bwMode="auto">
          <a:xfrm>
            <a:off x="1371600" y="838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090° R</a:t>
            </a:r>
          </a:p>
        </p:txBody>
      </p:sp>
      <p:sp>
        <p:nvSpPr>
          <p:cNvPr id="31" name="TextBox 53"/>
          <p:cNvSpPr txBox="1">
            <a:spLocks noChangeArrowheads="1"/>
          </p:cNvSpPr>
          <p:nvPr/>
        </p:nvSpPr>
        <p:spPr bwMode="auto">
          <a:xfrm>
            <a:off x="7315200" y="5105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257° R</a:t>
            </a:r>
          </a:p>
        </p:txBody>
      </p:sp>
      <p:sp>
        <p:nvSpPr>
          <p:cNvPr id="32" name="TextBox 31"/>
          <p:cNvSpPr txBox="1">
            <a:spLocks noChangeArrowheads="1"/>
          </p:cNvSpPr>
          <p:nvPr/>
        </p:nvSpPr>
        <p:spPr bwMode="auto">
          <a:xfrm>
            <a:off x="838200" y="2667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FF0000"/>
                </a:solidFill>
              </a:rPr>
              <a:t>273° M</a:t>
            </a:r>
          </a:p>
        </p:txBody>
      </p:sp>
      <p:sp>
        <p:nvSpPr>
          <p:cNvPr id="33" name="Oval 32"/>
          <p:cNvSpPr/>
          <p:nvPr/>
        </p:nvSpPr>
        <p:spPr>
          <a:xfrm>
            <a:off x="2362200" y="4953000"/>
            <a:ext cx="4572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xtBox 38"/>
          <p:cNvSpPr txBox="1">
            <a:spLocks noChangeArrowheads="1"/>
          </p:cNvSpPr>
          <p:nvPr/>
        </p:nvSpPr>
        <p:spPr bwMode="auto">
          <a:xfrm>
            <a:off x="3100388" y="4341813"/>
            <a:ext cx="1533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228° M</a:t>
            </a:r>
          </a:p>
        </p:txBody>
      </p:sp>
      <p:sp>
        <p:nvSpPr>
          <p:cNvPr id="35" name="Rectangle 2"/>
          <p:cNvSpPr>
            <a:spLocks noGrp="1" noChangeArrowheads="1"/>
          </p:cNvSpPr>
          <p:nvPr>
            <p:ph type="title" idx="4294967295"/>
          </p:nvPr>
        </p:nvSpPr>
        <p:spPr>
          <a:xfrm>
            <a:off x="63437" y="0"/>
            <a:ext cx="7772400" cy="92935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3200" b="0" kern="1200" dirty="0">
                <a:solidFill>
                  <a:schemeClr val="accent4">
                    <a:lumMod val="10000"/>
                  </a:schemeClr>
                </a:solidFill>
                <a:effectLst/>
                <a:cs typeface="Tahoma" panose="020B0604030504040204" pitchFamily="34" charset="0"/>
              </a:rPr>
              <a:t>What are the M bearings?</a:t>
            </a:r>
          </a:p>
        </p:txBody>
      </p:sp>
    </p:spTree>
    <p:extLst>
      <p:ext uri="{BB962C8B-B14F-4D97-AF65-F5344CB8AC3E}">
        <p14:creationId xmlns:p14="http://schemas.microsoft.com/office/powerpoint/2010/main" val="14739728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14400" y="1524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altLang="en-US" dirty="0"/>
              <a:t>The Weekend Navigator</a:t>
            </a:r>
          </a:p>
        </p:txBody>
      </p:sp>
      <p:sp>
        <p:nvSpPr>
          <p:cNvPr id="66563" name="Rectangle 3"/>
          <p:cNvSpPr>
            <a:spLocks noGrp="1" noChangeArrowheads="1"/>
          </p:cNvSpPr>
          <p:nvPr>
            <p:ph type="subTitle" idx="1"/>
          </p:nvPr>
        </p:nvSpPr>
        <p:spPr>
          <a:xfrm>
            <a:off x="1676400" y="3200400"/>
            <a:ext cx="6858000" cy="2057400"/>
          </a:xfrm>
        </p:spPr>
        <p:txBody>
          <a:bodyPr/>
          <a:lstStyle/>
          <a:p>
            <a:pPr algn="l" eaLnBrk="1" hangingPunct="1">
              <a:lnSpc>
                <a:spcPct val="80000"/>
              </a:lnSpc>
            </a:pPr>
            <a:r>
              <a:rPr lang="en-US" altLang="en-US" sz="4400" b="1" dirty="0">
                <a:solidFill>
                  <a:schemeClr val="tx2"/>
                </a:solidFill>
                <a:effectLst>
                  <a:outerShdw blurRad="38100" dist="38100" dir="2700000" algn="tl">
                    <a:srgbClr val="000000"/>
                  </a:outerShdw>
                </a:effectLst>
                <a:ea typeface="+mj-ea"/>
                <a:cs typeface="+mj-cs"/>
              </a:rPr>
              <a:t>End Additional Slides</a:t>
            </a:r>
          </a:p>
        </p:txBody>
      </p:sp>
    </p:spTree>
    <p:extLst>
      <p:ext uri="{BB962C8B-B14F-4D97-AF65-F5344CB8AC3E}">
        <p14:creationId xmlns:p14="http://schemas.microsoft.com/office/powerpoint/2010/main" val="238545769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16642F6-AF93-49F2-AB84-33BB14773418}"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7</a:t>
            </a:fld>
            <a:endParaRPr lang="en-US" altLang="en-US" sz="1000">
              <a:latin typeface="Comic Sans MS" panose="030F0702030302020204" pitchFamily="66" charset="0"/>
              <a:cs typeface="Times New Roman" panose="02020603050405020304" pitchFamily="18" charset="0"/>
            </a:endParaRPr>
          </a:p>
        </p:txBody>
      </p:sp>
      <p:sp>
        <p:nvSpPr>
          <p:cNvPr id="17411" name="Content Placeholder 4"/>
          <p:cNvSpPr>
            <a:spLocks noGrp="1"/>
          </p:cNvSpPr>
          <p:nvPr>
            <p:ph idx="1"/>
          </p:nvPr>
        </p:nvSpPr>
        <p:spPr>
          <a:xfrm>
            <a:off x="912752" y="1643903"/>
            <a:ext cx="7772400" cy="4114800"/>
          </a:xfrm>
        </p:spPr>
        <p:txBody>
          <a:bodyPr/>
          <a:lstStyle/>
          <a:p>
            <a:pPr>
              <a:defRPr/>
            </a:pPr>
            <a:r>
              <a:rPr lang="en-US" dirty="0" smtClean="0">
                <a:solidFill>
                  <a:schemeClr val="accent4">
                    <a:lumMod val="10000"/>
                  </a:schemeClr>
                </a:solidFill>
                <a:latin typeface="Arial" charset="0"/>
                <a:cs typeface="Arial" charset="0"/>
              </a:rPr>
              <a:t>Label the legs in Exercise 1 as a DR plot with C and S given that:</a:t>
            </a:r>
          </a:p>
          <a:p>
            <a:pPr lvl="1">
              <a:defRPr/>
            </a:pPr>
            <a:r>
              <a:rPr lang="en-US" dirty="0" smtClean="0">
                <a:solidFill>
                  <a:schemeClr val="accent4">
                    <a:lumMod val="10000"/>
                  </a:schemeClr>
                </a:solidFill>
                <a:latin typeface="Arial" charset="0"/>
                <a:cs typeface="Arial" charset="0"/>
              </a:rPr>
              <a:t>You intend to depart on this trip at 1:00 pm and your pier’s location is fixed by GPS.</a:t>
            </a:r>
          </a:p>
          <a:p>
            <a:pPr lvl="1">
              <a:defRPr/>
            </a:pPr>
            <a:r>
              <a:rPr lang="en-US" dirty="0" smtClean="0">
                <a:solidFill>
                  <a:schemeClr val="accent4">
                    <a:lumMod val="10000"/>
                  </a:schemeClr>
                </a:solidFill>
                <a:latin typeface="Arial" charset="0"/>
                <a:cs typeface="Arial" charset="0"/>
              </a:rPr>
              <a:t>You intend to maintain 15 knots (kn) to each waypoint </a:t>
            </a:r>
          </a:p>
          <a:p>
            <a:pPr lvl="1">
              <a:defRPr/>
            </a:pPr>
            <a:r>
              <a:rPr lang="en-US" dirty="0" smtClean="0">
                <a:solidFill>
                  <a:schemeClr val="accent4">
                    <a:lumMod val="10000"/>
                  </a:schemeClr>
                </a:solidFill>
                <a:latin typeface="Arial" charset="0"/>
                <a:cs typeface="Arial" charset="0"/>
              </a:rPr>
              <a:t>Use labels like these:</a:t>
            </a:r>
          </a:p>
        </p:txBody>
      </p:sp>
      <p:sp>
        <p:nvSpPr>
          <p:cNvPr id="12292" name="Rectangle 2"/>
          <p:cNvSpPr>
            <a:spLocks noGrp="1" noChangeArrowheads="1"/>
          </p:cNvSpPr>
          <p:nvPr>
            <p:ph type="title"/>
          </p:nvPr>
        </p:nvSpPr>
        <p:spPr>
          <a:xfrm>
            <a:off x="685800" y="0"/>
            <a:ext cx="7772400" cy="1066800"/>
          </a:xfrm>
        </p:spPr>
        <p:txBody>
          <a:bodyPr/>
          <a:lstStyle/>
          <a:p>
            <a:pPr eaLnBrk="1" hangingPunct="1">
              <a:defRPr/>
            </a:pPr>
            <a:r>
              <a:rPr lang="en-US" sz="4800" b="0" dirty="0">
                <a:effectLst/>
                <a:cs typeface="Tahoma" panose="020B0604030504040204" pitchFamily="34" charset="0"/>
              </a:rPr>
              <a:t>Class Exercise-DR Plot</a:t>
            </a:r>
          </a:p>
        </p:txBody>
      </p:sp>
      <p:grpSp>
        <p:nvGrpSpPr>
          <p:cNvPr id="4" name="Group 3"/>
          <p:cNvGrpSpPr/>
          <p:nvPr/>
        </p:nvGrpSpPr>
        <p:grpSpPr>
          <a:xfrm>
            <a:off x="1379538" y="5334000"/>
            <a:ext cx="6637337" cy="539750"/>
            <a:chOff x="1379538" y="5334000"/>
            <a:chExt cx="6637337" cy="539750"/>
          </a:xfrm>
        </p:grpSpPr>
        <p:grpSp>
          <p:nvGrpSpPr>
            <p:cNvPr id="2" name="Group 114"/>
            <p:cNvGrpSpPr>
              <a:grpSpLocks/>
            </p:cNvGrpSpPr>
            <p:nvPr/>
          </p:nvGrpSpPr>
          <p:grpSpPr bwMode="auto">
            <a:xfrm>
              <a:off x="1379538" y="5410200"/>
              <a:ext cx="3144837" cy="379413"/>
              <a:chOff x="3546" y="2064"/>
              <a:chExt cx="1895" cy="239"/>
            </a:xfrm>
          </p:grpSpPr>
          <p:sp>
            <p:nvSpPr>
              <p:cNvPr id="17419" name="Text Box 14"/>
              <p:cNvSpPr txBox="1">
                <a:spLocks noChangeArrowheads="1"/>
              </p:cNvSpPr>
              <p:nvPr/>
            </p:nvSpPr>
            <p:spPr bwMode="auto">
              <a:xfrm>
                <a:off x="3546" y="2064"/>
                <a:ext cx="960" cy="233"/>
              </a:xfrm>
              <a:prstGeom prst="rect">
                <a:avLst/>
              </a:prstGeom>
              <a:noFill/>
              <a:ln w="50800">
                <a:noFill/>
                <a:miter lim="800000"/>
                <a:headEnd/>
                <a:tailEnd type="none" w="med" len="lg"/>
              </a:ln>
            </p:spPr>
            <p:txBody>
              <a:bodyPr>
                <a:spAutoFit/>
              </a:bodyPr>
              <a:lstStyle/>
              <a:p>
                <a:pPr>
                  <a:defRPr/>
                </a:pPr>
                <a:r>
                  <a:rPr lang="en-US" dirty="0">
                    <a:solidFill>
                      <a:schemeClr val="accent4">
                        <a:lumMod val="10000"/>
                      </a:schemeClr>
                    </a:solidFill>
                    <a:latin typeface="Arial" charset="0"/>
                  </a:rPr>
                  <a:t>Electronic Fix</a:t>
                </a:r>
                <a:endParaRPr lang="en-US" dirty="0">
                  <a:solidFill>
                    <a:schemeClr val="accent4">
                      <a:lumMod val="10000"/>
                    </a:schemeClr>
                  </a:solidFill>
                </a:endParaRPr>
              </a:p>
            </p:txBody>
          </p:sp>
          <p:sp>
            <p:nvSpPr>
              <p:cNvPr id="17420" name="Oval 28"/>
              <p:cNvSpPr>
                <a:spLocks noChangeArrowheads="1"/>
              </p:cNvSpPr>
              <p:nvPr/>
            </p:nvSpPr>
            <p:spPr bwMode="auto">
              <a:xfrm>
                <a:off x="4506" y="2085"/>
                <a:ext cx="209" cy="208"/>
              </a:xfrm>
              <a:prstGeom prst="ellips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7421" name="Oval 34"/>
              <p:cNvSpPr>
                <a:spLocks noChangeArrowheads="1"/>
              </p:cNvSpPr>
              <p:nvPr/>
            </p:nvSpPr>
            <p:spPr bwMode="auto">
              <a:xfrm>
                <a:off x="4590" y="2166"/>
                <a:ext cx="41" cy="42"/>
              </a:xfrm>
              <a:prstGeom prst="ellipse">
                <a:avLst/>
              </a:prstGeom>
              <a:solidFill>
                <a:schemeClr val="hlink"/>
              </a:solidFill>
              <a:ln w="508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7422" name="Text Box 56"/>
              <p:cNvSpPr txBox="1">
                <a:spLocks noChangeArrowheads="1"/>
              </p:cNvSpPr>
              <p:nvPr/>
            </p:nvSpPr>
            <p:spPr bwMode="auto">
              <a:xfrm>
                <a:off x="4800" y="2129"/>
                <a:ext cx="641" cy="174"/>
              </a:xfrm>
              <a:prstGeom prst="rect">
                <a:avLst/>
              </a:prstGeom>
              <a:noFill/>
              <a:ln w="50800">
                <a:noFill/>
                <a:miter lim="800000"/>
                <a:headEnd/>
                <a:tailEnd type="none" w="med" len="lg"/>
              </a:ln>
            </p:spPr>
            <p:txBody>
              <a:bodyPr wrap="none" lIns="0" tIns="0" rIns="0" bIns="0">
                <a:spAutoFit/>
              </a:bodyPr>
              <a:lstStyle/>
              <a:p>
                <a:pPr>
                  <a:defRPr/>
                </a:pPr>
                <a:r>
                  <a:rPr lang="en-US" dirty="0">
                    <a:solidFill>
                      <a:schemeClr val="accent4">
                        <a:lumMod val="10000"/>
                      </a:schemeClr>
                    </a:solidFill>
                    <a:latin typeface="Arial" charset="0"/>
                  </a:rPr>
                  <a:t>1300 GPS</a:t>
                </a:r>
                <a:endParaRPr lang="en-US" dirty="0">
                  <a:solidFill>
                    <a:schemeClr val="accent4">
                      <a:lumMod val="10000"/>
                    </a:schemeClr>
                  </a:solidFill>
                </a:endParaRPr>
              </a:p>
            </p:txBody>
          </p:sp>
        </p:grpSp>
        <p:grpSp>
          <p:nvGrpSpPr>
            <p:cNvPr id="3" name="Group 108"/>
            <p:cNvGrpSpPr>
              <a:grpSpLocks/>
            </p:cNvGrpSpPr>
            <p:nvPr/>
          </p:nvGrpSpPr>
          <p:grpSpPr bwMode="auto">
            <a:xfrm>
              <a:off x="5318125" y="5334000"/>
              <a:ext cx="2698750" cy="539750"/>
              <a:chOff x="753" y="1104"/>
              <a:chExt cx="1700" cy="340"/>
            </a:xfrm>
          </p:grpSpPr>
          <p:sp>
            <p:nvSpPr>
              <p:cNvPr id="17415" name="Text Box 4"/>
              <p:cNvSpPr txBox="1">
                <a:spLocks noChangeArrowheads="1"/>
              </p:cNvSpPr>
              <p:nvPr/>
            </p:nvSpPr>
            <p:spPr bwMode="auto">
              <a:xfrm>
                <a:off x="753" y="1104"/>
                <a:ext cx="617" cy="233"/>
              </a:xfrm>
              <a:prstGeom prst="rect">
                <a:avLst/>
              </a:prstGeom>
              <a:noFill/>
              <a:ln w="50800">
                <a:noFill/>
                <a:miter lim="800000"/>
                <a:headEnd/>
                <a:tailEnd type="none" w="med" len="lg"/>
              </a:ln>
            </p:spPr>
            <p:txBody>
              <a:bodyPr wrap="none">
                <a:spAutoFit/>
              </a:bodyPr>
              <a:lstStyle/>
              <a:p>
                <a:pPr>
                  <a:defRPr/>
                </a:pPr>
                <a:r>
                  <a:rPr lang="en-US" dirty="0">
                    <a:solidFill>
                      <a:schemeClr val="accent4">
                        <a:lumMod val="10000"/>
                      </a:schemeClr>
                    </a:solidFill>
                    <a:latin typeface="Arial" charset="0"/>
                  </a:rPr>
                  <a:t>DR Plot</a:t>
                </a:r>
                <a:endParaRPr lang="en-US" dirty="0">
                  <a:solidFill>
                    <a:schemeClr val="accent4">
                      <a:lumMod val="10000"/>
                    </a:schemeClr>
                  </a:solidFill>
                </a:endParaRPr>
              </a:p>
            </p:txBody>
          </p:sp>
          <p:sp>
            <p:nvSpPr>
              <p:cNvPr id="17416" name="Line 21"/>
              <p:cNvSpPr>
                <a:spLocks noChangeShapeType="1"/>
              </p:cNvSpPr>
              <p:nvPr/>
            </p:nvSpPr>
            <p:spPr bwMode="auto">
              <a:xfrm>
                <a:off x="1492" y="1263"/>
                <a:ext cx="961" cy="0"/>
              </a:xfrm>
              <a:prstGeom prst="line">
                <a:avLst/>
              </a:prstGeom>
              <a:noFill/>
              <a:ln w="25400">
                <a:solidFill>
                  <a:schemeClr val="accent4">
                    <a:lumMod val="10000"/>
                  </a:schemeClr>
                </a:solidFill>
                <a:round/>
                <a:headEnd/>
                <a:tailEnd type="none" w="med" len="lg"/>
              </a:ln>
            </p:spPr>
            <p:txBody>
              <a:bodyPr wrap="none" anchor="ctr"/>
              <a:lstStyle/>
              <a:p>
                <a:pPr>
                  <a:defRPr/>
                </a:pPr>
                <a:endParaRPr lang="en-US">
                  <a:solidFill>
                    <a:schemeClr val="accent4">
                      <a:lumMod val="10000"/>
                    </a:schemeClr>
                  </a:solidFill>
                </a:endParaRPr>
              </a:p>
            </p:txBody>
          </p:sp>
          <p:sp>
            <p:nvSpPr>
              <p:cNvPr id="17417" name="Text Box 51"/>
              <p:cNvSpPr txBox="1">
                <a:spLocks noChangeArrowheads="1"/>
              </p:cNvSpPr>
              <p:nvPr/>
            </p:nvSpPr>
            <p:spPr bwMode="auto">
              <a:xfrm>
                <a:off x="1781" y="1104"/>
                <a:ext cx="549" cy="174"/>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C 190 M</a:t>
                </a:r>
                <a:endParaRPr lang="en-US">
                  <a:solidFill>
                    <a:schemeClr val="accent4">
                      <a:lumMod val="10000"/>
                    </a:schemeClr>
                  </a:solidFill>
                </a:endParaRPr>
              </a:p>
            </p:txBody>
          </p:sp>
          <p:sp>
            <p:nvSpPr>
              <p:cNvPr id="17418" name="Text Box 60"/>
              <p:cNvSpPr txBox="1">
                <a:spLocks noChangeArrowheads="1"/>
              </p:cNvSpPr>
              <p:nvPr/>
            </p:nvSpPr>
            <p:spPr bwMode="auto">
              <a:xfrm>
                <a:off x="1792" y="1271"/>
                <a:ext cx="416" cy="173"/>
              </a:xfrm>
              <a:prstGeom prst="rect">
                <a:avLst/>
              </a:prstGeom>
              <a:noFill/>
              <a:ln w="50800">
                <a:noFill/>
                <a:miter lim="800000"/>
                <a:headEnd/>
                <a:tailEnd type="none" w="med" len="lg"/>
              </a:ln>
            </p:spPr>
            <p:txBody>
              <a:bodyPr wrap="none" lIns="0" tIns="0" rIns="0" bIns="0">
                <a:spAutoFit/>
              </a:bodyPr>
              <a:lstStyle/>
              <a:p>
                <a:pPr>
                  <a:defRPr/>
                </a:pPr>
                <a:r>
                  <a:rPr lang="en-US">
                    <a:solidFill>
                      <a:schemeClr val="accent4">
                        <a:lumMod val="10000"/>
                      </a:schemeClr>
                    </a:solidFill>
                    <a:latin typeface="Arial" charset="0"/>
                  </a:rPr>
                  <a:t>S 15.0</a:t>
                </a:r>
                <a:endParaRPr lang="en-US">
                  <a:solidFill>
                    <a:schemeClr val="accent4">
                      <a:lumMod val="10000"/>
                    </a:schemeClr>
                  </a:solidFill>
                </a:endParaRPr>
              </a:p>
            </p:txBody>
          </p:sp>
        </p:grpSp>
      </p:grpSp>
    </p:spTree>
    <p:extLst>
      <p:ext uri="{BB962C8B-B14F-4D97-AF65-F5344CB8AC3E}">
        <p14:creationId xmlns:p14="http://schemas.microsoft.com/office/powerpoint/2010/main" val="3310980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685800" y="1981200"/>
            <a:ext cx="4191000" cy="533400"/>
          </a:xfrm>
        </p:spPr>
        <p:txBody>
          <a:bodyPr/>
          <a:lstStyle/>
          <a:p>
            <a:pPr>
              <a:lnSpc>
                <a:spcPct val="90000"/>
              </a:lnSpc>
            </a:pPr>
            <a:endParaRPr lang="en-US" altLang="en-US" smtClean="0">
              <a:solidFill>
                <a:schemeClr val="accent4">
                  <a:lumMod val="10000"/>
                </a:schemeClr>
              </a:solidFill>
              <a:cs typeface="Times New Roman" panose="02020603050405020304" pitchFamily="18" charset="0"/>
            </a:endParaRPr>
          </a:p>
        </p:txBody>
      </p:sp>
      <p:pic>
        <p:nvPicPr>
          <p:cNvPr id="14342" name="Picture 5" descr="Map1"/>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bg1">
                <a:lumMod val="85000"/>
              </a:schemeClr>
            </a:solidFill>
            <a:miter lim="800000"/>
            <a:headEnd/>
            <a:tailEnd/>
          </a:ln>
        </p:spPr>
      </p:pic>
      <p:sp>
        <p:nvSpPr>
          <p:cNvPr id="7" name="Oval 6"/>
          <p:cNvSpPr/>
          <p:nvPr/>
        </p:nvSpPr>
        <p:spPr>
          <a:xfrm>
            <a:off x="2470150" y="120650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13317" name="TextBox 7"/>
          <p:cNvSpPr txBox="1">
            <a:spLocks noChangeArrowheads="1"/>
          </p:cNvSpPr>
          <p:nvPr/>
        </p:nvSpPr>
        <p:spPr bwMode="auto">
          <a:xfrm>
            <a:off x="2286000" y="990600"/>
            <a:ext cx="92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1300 GPS</a:t>
            </a:r>
          </a:p>
        </p:txBody>
      </p:sp>
      <p:sp>
        <p:nvSpPr>
          <p:cNvPr id="13318" name="TextBox 9"/>
          <p:cNvSpPr txBox="1">
            <a:spLocks noChangeArrowheads="1"/>
          </p:cNvSpPr>
          <p:nvPr/>
        </p:nvSpPr>
        <p:spPr bwMode="auto">
          <a:xfrm rot="5146707">
            <a:off x="2586038" y="3548062"/>
            <a:ext cx="801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C 190 M</a:t>
            </a:r>
          </a:p>
        </p:txBody>
      </p:sp>
      <p:sp>
        <p:nvSpPr>
          <p:cNvPr id="13319" name="TextBox 10"/>
          <p:cNvSpPr txBox="1">
            <a:spLocks noChangeArrowheads="1"/>
          </p:cNvSpPr>
          <p:nvPr/>
        </p:nvSpPr>
        <p:spPr bwMode="auto">
          <a:xfrm rot="5083447">
            <a:off x="2343944" y="3564732"/>
            <a:ext cx="679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S 15.0 </a:t>
            </a:r>
          </a:p>
        </p:txBody>
      </p:sp>
      <p:sp>
        <p:nvSpPr>
          <p:cNvPr id="13320" name="Oval 64"/>
          <p:cNvSpPr>
            <a:spLocks noChangeArrowheads="1"/>
          </p:cNvSpPr>
          <p:nvPr/>
        </p:nvSpPr>
        <p:spPr bwMode="auto">
          <a:xfrm>
            <a:off x="3276600" y="5029200"/>
            <a:ext cx="65088" cy="66675"/>
          </a:xfrm>
          <a:prstGeom prst="ellipse">
            <a:avLst/>
          </a:prstGeom>
          <a:solidFill>
            <a:schemeClr val="accent4">
              <a:lumMod val="10000"/>
            </a:schemeClr>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3321" name="Oval 64"/>
          <p:cNvSpPr>
            <a:spLocks noChangeArrowheads="1"/>
          </p:cNvSpPr>
          <p:nvPr/>
        </p:nvSpPr>
        <p:spPr bwMode="auto">
          <a:xfrm>
            <a:off x="2644775" y="1371600"/>
            <a:ext cx="46038" cy="47625"/>
          </a:xfrm>
          <a:prstGeom prst="ellipse">
            <a:avLst/>
          </a:prstGeom>
          <a:solidFill>
            <a:schemeClr val="accent4">
              <a:lumMod val="10000"/>
            </a:schemeClr>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3322" name="Oval 64"/>
          <p:cNvSpPr>
            <a:spLocks noChangeArrowheads="1"/>
          </p:cNvSpPr>
          <p:nvPr/>
        </p:nvSpPr>
        <p:spPr bwMode="auto">
          <a:xfrm>
            <a:off x="7707313" y="2844800"/>
            <a:ext cx="46037" cy="47625"/>
          </a:xfrm>
          <a:prstGeom prst="ellipse">
            <a:avLst/>
          </a:prstGeom>
          <a:solidFill>
            <a:schemeClr val="accent4">
              <a:lumMod val="10000"/>
            </a:schemeClr>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3323" name="Oval 64"/>
          <p:cNvSpPr>
            <a:spLocks noChangeArrowheads="1"/>
          </p:cNvSpPr>
          <p:nvPr/>
        </p:nvSpPr>
        <p:spPr bwMode="auto">
          <a:xfrm>
            <a:off x="2919413" y="4646613"/>
            <a:ext cx="46037" cy="47625"/>
          </a:xfrm>
          <a:prstGeom prst="ellipse">
            <a:avLst/>
          </a:prstGeom>
          <a:solidFill>
            <a:schemeClr val="accent4">
              <a:lumMod val="10000"/>
            </a:schemeClr>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3324" name="TextBox 19"/>
          <p:cNvSpPr txBox="1">
            <a:spLocks noChangeArrowheads="1"/>
          </p:cNvSpPr>
          <p:nvPr/>
        </p:nvSpPr>
        <p:spPr bwMode="auto">
          <a:xfrm rot="-1224977">
            <a:off x="4430713" y="3694113"/>
            <a:ext cx="801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C 082 M</a:t>
            </a:r>
          </a:p>
        </p:txBody>
      </p:sp>
      <p:sp>
        <p:nvSpPr>
          <p:cNvPr id="13325" name="TextBox 20"/>
          <p:cNvSpPr txBox="1">
            <a:spLocks noChangeArrowheads="1"/>
          </p:cNvSpPr>
          <p:nvPr/>
        </p:nvSpPr>
        <p:spPr bwMode="auto">
          <a:xfrm rot="938498">
            <a:off x="5499100" y="2068513"/>
            <a:ext cx="801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C 304 M</a:t>
            </a:r>
          </a:p>
        </p:txBody>
      </p:sp>
      <p:sp>
        <p:nvSpPr>
          <p:cNvPr id="13326" name="TextBox 23"/>
          <p:cNvSpPr txBox="1">
            <a:spLocks noChangeArrowheads="1"/>
          </p:cNvSpPr>
          <p:nvPr/>
        </p:nvSpPr>
        <p:spPr bwMode="auto">
          <a:xfrm rot="964907">
            <a:off x="5384800" y="2301875"/>
            <a:ext cx="950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S 15.0    </a:t>
            </a:r>
          </a:p>
        </p:txBody>
      </p:sp>
      <p:sp>
        <p:nvSpPr>
          <p:cNvPr id="13327" name="TextBox 25"/>
          <p:cNvSpPr txBox="1">
            <a:spLocks noChangeArrowheads="1"/>
          </p:cNvSpPr>
          <p:nvPr/>
        </p:nvSpPr>
        <p:spPr bwMode="auto">
          <a:xfrm rot="-1240776">
            <a:off x="4598988" y="3952875"/>
            <a:ext cx="696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S 15.0    </a:t>
            </a:r>
          </a:p>
        </p:txBody>
      </p:sp>
    </p:spTree>
    <p:extLst>
      <p:ext uri="{BB962C8B-B14F-4D97-AF65-F5344CB8AC3E}">
        <p14:creationId xmlns:p14="http://schemas.microsoft.com/office/powerpoint/2010/main" val="419502569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9D866CA-828B-4AF7-8A89-3DE3CC1489D8}" type="slidenum">
              <a:rPr lang="en-US" altLang="en-US" sz="1000">
                <a:latin typeface="Times New Roman" panose="02020603050405020304" pitchFamily="18" charset="0"/>
                <a:cs typeface="Times New Roman" panose="02020603050405020304" pitchFamily="18" charset="0"/>
              </a:rPr>
              <a:pPr eaLnBrk="1" hangingPunct="1">
                <a:spcBef>
                  <a:spcPct val="0"/>
                </a:spcBef>
                <a:buFontTx/>
                <a:buNone/>
              </a:pPr>
              <a:t>9</a:t>
            </a:fld>
            <a:endParaRPr lang="en-US" altLang="en-US" sz="1000">
              <a:latin typeface="Times New Roman" panose="02020603050405020304" pitchFamily="18" charset="0"/>
              <a:cs typeface="Times New Roman" panose="02020603050405020304" pitchFamily="18" charset="0"/>
            </a:endParaRPr>
          </a:p>
        </p:txBody>
      </p:sp>
      <p:sp>
        <p:nvSpPr>
          <p:cNvPr id="67587" name="Rectangle 3"/>
          <p:cNvSpPr>
            <a:spLocks noChangeArrowheads="1"/>
          </p:cNvSpPr>
          <p:nvPr/>
        </p:nvSpPr>
        <p:spPr bwMode="auto">
          <a:xfrm>
            <a:off x="762000" y="20574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a:solidFill>
                  <a:schemeClr val="accent4">
                    <a:lumMod val="10000"/>
                  </a:schemeClr>
                </a:solidFill>
              </a:rPr>
              <a:t>60</a:t>
            </a:r>
            <a:r>
              <a:rPr lang="en-US" altLang="en-US" sz="1200" dirty="0">
                <a:solidFill>
                  <a:schemeClr val="accent4">
                    <a:lumMod val="10000"/>
                  </a:schemeClr>
                </a:solidFill>
              </a:rPr>
              <a:t>(minutes) </a:t>
            </a:r>
            <a:r>
              <a:rPr lang="en-US" altLang="en-US" sz="2800" dirty="0">
                <a:solidFill>
                  <a:schemeClr val="accent4">
                    <a:lumMod val="10000"/>
                  </a:schemeClr>
                </a:solidFill>
              </a:rPr>
              <a:t>x Distance</a:t>
            </a:r>
            <a:r>
              <a:rPr lang="en-US" altLang="en-US" sz="1200" dirty="0">
                <a:solidFill>
                  <a:schemeClr val="accent4">
                    <a:lumMod val="10000"/>
                  </a:schemeClr>
                </a:solidFill>
              </a:rPr>
              <a:t>(nm)</a:t>
            </a:r>
            <a:r>
              <a:rPr lang="en-US" altLang="en-US" sz="2800" dirty="0">
                <a:solidFill>
                  <a:schemeClr val="accent4">
                    <a:lumMod val="10000"/>
                  </a:schemeClr>
                </a:solidFill>
              </a:rPr>
              <a:t> = Speed</a:t>
            </a:r>
            <a:r>
              <a:rPr lang="en-US" altLang="en-US" sz="1200" dirty="0">
                <a:solidFill>
                  <a:schemeClr val="accent4">
                    <a:lumMod val="10000"/>
                  </a:schemeClr>
                </a:solidFill>
              </a:rPr>
              <a:t>(</a:t>
            </a:r>
            <a:r>
              <a:rPr lang="en-US" altLang="en-US" sz="1200" dirty="0" err="1">
                <a:solidFill>
                  <a:schemeClr val="accent4">
                    <a:lumMod val="10000"/>
                  </a:schemeClr>
                </a:solidFill>
              </a:rPr>
              <a:t>kn</a:t>
            </a:r>
            <a:r>
              <a:rPr lang="en-US" altLang="en-US" sz="1200" dirty="0">
                <a:solidFill>
                  <a:schemeClr val="accent4">
                    <a:lumMod val="10000"/>
                  </a:schemeClr>
                </a:solidFill>
              </a:rPr>
              <a:t>) </a:t>
            </a:r>
            <a:r>
              <a:rPr lang="en-US" altLang="en-US" sz="2800" dirty="0">
                <a:solidFill>
                  <a:schemeClr val="accent4">
                    <a:lumMod val="10000"/>
                  </a:schemeClr>
                </a:solidFill>
              </a:rPr>
              <a:t>x Time</a:t>
            </a:r>
            <a:r>
              <a:rPr lang="en-US" altLang="en-US" sz="1200" dirty="0">
                <a:solidFill>
                  <a:schemeClr val="accent4">
                    <a:lumMod val="10000"/>
                  </a:schemeClr>
                </a:solidFill>
              </a:rPr>
              <a:t>(minutes) </a:t>
            </a:r>
          </a:p>
          <a:p>
            <a:pPr algn="ctr">
              <a:spcBef>
                <a:spcPct val="0"/>
              </a:spcBef>
              <a:buFontTx/>
              <a:buNone/>
            </a:pPr>
            <a:endParaRPr lang="en-US" altLang="en-US" sz="2800" dirty="0">
              <a:solidFill>
                <a:schemeClr val="accent4">
                  <a:lumMod val="10000"/>
                </a:schemeClr>
              </a:solidFill>
            </a:endParaRPr>
          </a:p>
          <a:p>
            <a:pPr algn="ctr">
              <a:spcBef>
                <a:spcPct val="0"/>
              </a:spcBef>
              <a:buFontTx/>
              <a:buNone/>
            </a:pPr>
            <a:r>
              <a:rPr lang="en-US" altLang="en-US" sz="2800" dirty="0">
                <a:solidFill>
                  <a:schemeClr val="accent4">
                    <a:lumMod val="10000"/>
                  </a:schemeClr>
                </a:solidFill>
              </a:rPr>
              <a:t>60D = ST</a:t>
            </a:r>
          </a:p>
          <a:p>
            <a:pPr algn="ctr">
              <a:spcBef>
                <a:spcPct val="0"/>
              </a:spcBef>
              <a:buFontTx/>
              <a:buNone/>
            </a:pPr>
            <a:endParaRPr lang="en-US" altLang="en-US" sz="2800" i="1" dirty="0">
              <a:solidFill>
                <a:schemeClr val="accent4">
                  <a:lumMod val="10000"/>
                </a:schemeClr>
              </a:solidFill>
            </a:endParaRPr>
          </a:p>
          <a:p>
            <a:pPr algn="ctr">
              <a:spcBef>
                <a:spcPct val="0"/>
              </a:spcBef>
              <a:buFontTx/>
              <a:buNone/>
            </a:pPr>
            <a:r>
              <a:rPr lang="en-US" altLang="en-US" sz="2800" i="1" dirty="0">
                <a:solidFill>
                  <a:schemeClr val="accent4">
                    <a:lumMod val="10000"/>
                  </a:schemeClr>
                </a:solidFill>
              </a:rPr>
              <a:t>“Sixty D Street” </a:t>
            </a:r>
          </a:p>
          <a:p>
            <a:pPr algn="ctr">
              <a:spcBef>
                <a:spcPct val="0"/>
              </a:spcBef>
              <a:buFontTx/>
              <a:buNone/>
            </a:pPr>
            <a:endParaRPr lang="en-US" altLang="en-US" sz="2800" dirty="0">
              <a:solidFill>
                <a:schemeClr val="accent4">
                  <a:lumMod val="10000"/>
                </a:schemeClr>
              </a:solidFill>
            </a:endParaRPr>
          </a:p>
          <a:p>
            <a:pPr algn="ctr">
              <a:spcBef>
                <a:spcPct val="0"/>
              </a:spcBef>
              <a:buFontTx/>
              <a:buNone/>
            </a:pPr>
            <a:endParaRPr lang="en-US" altLang="en-US" sz="2800" dirty="0">
              <a:solidFill>
                <a:schemeClr val="accent4">
                  <a:lumMod val="10000"/>
                </a:schemeClr>
              </a:solidFill>
            </a:endParaRPr>
          </a:p>
          <a:p>
            <a:pPr algn="ctr">
              <a:spcBef>
                <a:spcPct val="0"/>
              </a:spcBef>
              <a:buFontTx/>
              <a:buNone/>
            </a:pPr>
            <a:endParaRPr lang="en-US" altLang="en-US" sz="2800" dirty="0">
              <a:solidFill>
                <a:schemeClr val="accent4">
                  <a:lumMod val="10000"/>
                </a:schemeClr>
              </a:solidFill>
            </a:endParaRPr>
          </a:p>
          <a:p>
            <a:pPr algn="ctr">
              <a:spcBef>
                <a:spcPct val="0"/>
              </a:spcBef>
              <a:buFontTx/>
              <a:buNone/>
            </a:pPr>
            <a:endParaRPr lang="en-US" altLang="en-US" sz="2800" dirty="0">
              <a:solidFill>
                <a:schemeClr val="accent4">
                  <a:lumMod val="10000"/>
                </a:schemeClr>
              </a:solidFill>
            </a:endParaRPr>
          </a:p>
        </p:txBody>
      </p:sp>
      <p:grpSp>
        <p:nvGrpSpPr>
          <p:cNvPr id="2" name="Group 17"/>
          <p:cNvGrpSpPr>
            <a:grpSpLocks/>
          </p:cNvGrpSpPr>
          <p:nvPr/>
        </p:nvGrpSpPr>
        <p:grpSpPr bwMode="auto">
          <a:xfrm>
            <a:off x="5168900" y="1981200"/>
            <a:ext cx="3365500" cy="3276600"/>
            <a:chOff x="3256" y="1440"/>
            <a:chExt cx="1880" cy="1872"/>
          </a:xfrm>
        </p:grpSpPr>
        <p:sp>
          <p:nvSpPr>
            <p:cNvPr id="19462" name="Text Box 8"/>
            <p:cNvSpPr txBox="1">
              <a:spLocks noChangeArrowheads="1"/>
            </p:cNvSpPr>
            <p:nvPr/>
          </p:nvSpPr>
          <p:spPr bwMode="auto">
            <a:xfrm>
              <a:off x="3795" y="1745"/>
              <a:ext cx="795" cy="404"/>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4">
                      <a:lumMod val="10000"/>
                    </a:schemeClr>
                  </a:solidFill>
                  <a:latin typeface="Impact" pitchFamily="34" charset="0"/>
                </a:rPr>
                <a:t>60 x D</a:t>
              </a:r>
            </a:p>
          </p:txBody>
        </p:sp>
        <p:sp>
          <p:nvSpPr>
            <p:cNvPr id="19463" name="Text Box 9"/>
            <p:cNvSpPr txBox="1">
              <a:spLocks noChangeArrowheads="1"/>
            </p:cNvSpPr>
            <p:nvPr/>
          </p:nvSpPr>
          <p:spPr bwMode="auto">
            <a:xfrm>
              <a:off x="3696" y="2537"/>
              <a:ext cx="249" cy="401"/>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4">
                      <a:lumMod val="10000"/>
                    </a:schemeClr>
                  </a:solidFill>
                  <a:latin typeface="Impact" pitchFamily="34" charset="0"/>
                </a:rPr>
                <a:t>S</a:t>
              </a:r>
            </a:p>
          </p:txBody>
        </p:sp>
        <p:sp>
          <p:nvSpPr>
            <p:cNvPr id="19464" name="Text Box 10"/>
            <p:cNvSpPr txBox="1">
              <a:spLocks noChangeArrowheads="1"/>
            </p:cNvSpPr>
            <p:nvPr/>
          </p:nvSpPr>
          <p:spPr bwMode="auto">
            <a:xfrm>
              <a:off x="4416" y="2537"/>
              <a:ext cx="234" cy="401"/>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4">
                      <a:lumMod val="10000"/>
                    </a:schemeClr>
                  </a:solidFill>
                  <a:latin typeface="Impact" pitchFamily="34" charset="0"/>
                </a:rPr>
                <a:t>T</a:t>
              </a:r>
            </a:p>
          </p:txBody>
        </p:sp>
        <p:grpSp>
          <p:nvGrpSpPr>
            <p:cNvPr id="14345" name="Group 16"/>
            <p:cNvGrpSpPr>
              <a:grpSpLocks/>
            </p:cNvGrpSpPr>
            <p:nvPr/>
          </p:nvGrpSpPr>
          <p:grpSpPr bwMode="auto">
            <a:xfrm>
              <a:off x="3256" y="1440"/>
              <a:ext cx="1880" cy="1872"/>
              <a:chOff x="1944" y="2160"/>
              <a:chExt cx="1880" cy="1872"/>
            </a:xfrm>
          </p:grpSpPr>
          <p:sp>
            <p:nvSpPr>
              <p:cNvPr id="94220" name="Oval 12"/>
              <p:cNvSpPr>
                <a:spLocks noChangeArrowheads="1"/>
              </p:cNvSpPr>
              <p:nvPr/>
            </p:nvSpPr>
            <p:spPr bwMode="auto">
              <a:xfrm>
                <a:off x="1944" y="2160"/>
                <a:ext cx="1872" cy="1872"/>
              </a:xfrm>
              <a:prstGeom prst="ellipse">
                <a:avLst/>
              </a:prstGeom>
              <a:noFill/>
              <a:ln w="57150">
                <a:solidFill>
                  <a:schemeClr val="accent4">
                    <a:lumMod val="10000"/>
                  </a:schemeClr>
                </a:solidFill>
                <a:round/>
                <a:headEnd/>
                <a:tailEnd/>
              </a:ln>
              <a:effectLst/>
            </p:spPr>
            <p:txBody>
              <a:bodyPr wrap="none" anchor="ctr">
                <a:spAutoFit/>
              </a:bodyPr>
              <a:lstStyle/>
              <a:p>
                <a:pPr>
                  <a:defRPr/>
                </a:pPr>
                <a:endParaRPr lang="en-US">
                  <a:effectLst>
                    <a:outerShdw blurRad="38100" dist="38100" dir="2700000" algn="tl">
                      <a:srgbClr val="000000">
                        <a:alpha val="43137"/>
                      </a:srgbClr>
                    </a:outerShdw>
                  </a:effectLst>
                </a:endParaRPr>
              </a:p>
            </p:txBody>
          </p:sp>
          <p:sp>
            <p:nvSpPr>
              <p:cNvPr id="94221" name="Line 13"/>
              <p:cNvSpPr>
                <a:spLocks noChangeShapeType="1"/>
              </p:cNvSpPr>
              <p:nvPr/>
            </p:nvSpPr>
            <p:spPr bwMode="auto">
              <a:xfrm>
                <a:off x="1952" y="3080"/>
                <a:ext cx="1872" cy="0"/>
              </a:xfrm>
              <a:prstGeom prst="line">
                <a:avLst/>
              </a:prstGeom>
              <a:noFill/>
              <a:ln w="57150">
                <a:solidFill>
                  <a:schemeClr val="accent4">
                    <a:lumMod val="10000"/>
                  </a:schemeClr>
                </a:solid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94223" name="Line 15"/>
              <p:cNvSpPr>
                <a:spLocks noChangeShapeType="1"/>
              </p:cNvSpPr>
              <p:nvPr/>
            </p:nvSpPr>
            <p:spPr bwMode="auto">
              <a:xfrm>
                <a:off x="2880" y="3072"/>
                <a:ext cx="0" cy="960"/>
              </a:xfrm>
              <a:prstGeom prst="line">
                <a:avLst/>
              </a:prstGeom>
              <a:noFill/>
              <a:ln w="57150">
                <a:solidFill>
                  <a:schemeClr val="accent4">
                    <a:lumMod val="10000"/>
                  </a:schemeClr>
                </a:solidFill>
                <a:round/>
                <a:headEnd/>
                <a:tailEnd/>
              </a:ln>
              <a:effectLst/>
            </p:spPr>
            <p:txBody>
              <a:bodyPr>
                <a:spAutoFit/>
              </a:bodyPr>
              <a:lstStyle/>
              <a:p>
                <a:pPr>
                  <a:defRPr/>
                </a:pPr>
                <a:endParaRPr lang="en-US">
                  <a:effectLst>
                    <a:outerShdw blurRad="38100" dist="38100" dir="2700000" algn="tl">
                      <a:srgbClr val="000000">
                        <a:alpha val="43137"/>
                      </a:srgbClr>
                    </a:outerShdw>
                  </a:effectLst>
                </a:endParaRPr>
              </a:p>
            </p:txBody>
          </p:sp>
        </p:grpSp>
      </p:grpSp>
      <p:sp>
        <p:nvSpPr>
          <p:cNvPr id="14341" name="Rectangle 18"/>
          <p:cNvSpPr>
            <a:spLocks noGrp="1" noChangeArrowheads="1"/>
          </p:cNvSpPr>
          <p:nvPr>
            <p:ph type="title"/>
          </p:nvPr>
        </p:nvSpPr>
        <p:spPr>
          <a:xfrm>
            <a:off x="76200" y="312960"/>
            <a:ext cx="8153400" cy="751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000" b="0" dirty="0">
                <a:effectLst/>
                <a:cs typeface="Tahoma" panose="020B0604030504040204" pitchFamily="34" charset="0"/>
              </a:rPr>
              <a:t>How Long Will Each Leg Take?</a:t>
            </a:r>
          </a:p>
        </p:txBody>
      </p:sp>
    </p:spTree>
    <p:extLst>
      <p:ext uri="{BB962C8B-B14F-4D97-AF65-F5344CB8AC3E}">
        <p14:creationId xmlns:p14="http://schemas.microsoft.com/office/powerpoint/2010/main" val="11725255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lorerTools_am_17 print PowerPlugs Templates for PowerPoint">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E3E5C"/>
        </a:dk1>
        <a:lt1>
          <a:srgbClr val="FFFFFF"/>
        </a:lt1>
        <a:dk2>
          <a:srgbClr val="666699"/>
        </a:dk2>
        <a:lt2>
          <a:srgbClr val="FFCC00"/>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docProps/app.xml><?xml version="1.0" encoding="utf-8"?>
<Properties xmlns="http://schemas.openxmlformats.org/officeDocument/2006/extended-properties" xmlns:vt="http://schemas.openxmlformats.org/officeDocument/2006/docPropsVTypes">
  <Template/>
  <TotalTime>6197</TotalTime>
  <Words>4009</Words>
  <Application>Microsoft Office PowerPoint</Application>
  <PresentationFormat>On-screen Show (4:3)</PresentationFormat>
  <Paragraphs>645</Paragraphs>
  <Slides>61</Slides>
  <Notes>57</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ExplorerTools_am_17 print PowerPlugs Templates for PowerPoint</vt:lpstr>
      <vt:lpstr>The Weekend Navigator</vt:lpstr>
      <vt:lpstr>PowerPoint Presentation</vt:lpstr>
      <vt:lpstr>PowerPoint Presentation</vt:lpstr>
      <vt:lpstr>PowerPoint Presentation</vt:lpstr>
      <vt:lpstr>Dead Reckoning</vt:lpstr>
      <vt:lpstr>DR Labels</vt:lpstr>
      <vt:lpstr>Class Exercise-DR Plot</vt:lpstr>
      <vt:lpstr>PowerPoint Presentation</vt:lpstr>
      <vt:lpstr>How Long Will Each Leg Take?</vt:lpstr>
      <vt:lpstr> “Sixty D Street”  </vt:lpstr>
      <vt:lpstr>Class Exercise-DR Plot</vt:lpstr>
      <vt:lpstr>PowerPoint Presentation</vt:lpstr>
      <vt:lpstr>Navigation Log</vt:lpstr>
      <vt:lpstr>A Fundamental Concept:  Bearings</vt:lpstr>
      <vt:lpstr>  Ranges Provide Bearings</vt:lpstr>
      <vt:lpstr>Relative Bearings </vt:lpstr>
      <vt:lpstr>Relative Bearings </vt:lpstr>
      <vt:lpstr>Relative Bearings </vt:lpstr>
      <vt:lpstr>Convert a Relative Bearing?</vt:lpstr>
      <vt:lpstr>Class Exercise- MH+RB=MB</vt:lpstr>
      <vt:lpstr>   Bearings as LOPs</vt:lpstr>
      <vt:lpstr>LOPs &amp; Fix</vt:lpstr>
      <vt:lpstr>The Weekend Navigator</vt:lpstr>
      <vt:lpstr>What is a Marine GPS? </vt:lpstr>
      <vt:lpstr>Satellite-Based System</vt:lpstr>
      <vt:lpstr>3-D Fix with 4 Satellites</vt:lpstr>
      <vt:lpstr>GPS Accuracy</vt:lpstr>
      <vt:lpstr>   Typical GPS Buttons </vt:lpstr>
      <vt:lpstr>Satellite Screen</vt:lpstr>
      <vt:lpstr> Typical GPS Screens</vt:lpstr>
      <vt:lpstr>GPS Setup</vt:lpstr>
      <vt:lpstr> Waypoint Input </vt:lpstr>
      <vt:lpstr>PowerPoint Presentation</vt:lpstr>
      <vt:lpstr>   Creating a Route</vt:lpstr>
      <vt:lpstr>  Route Definition Page </vt:lpstr>
      <vt:lpstr>Marine GPS Models &amp; Applications</vt:lpstr>
      <vt:lpstr>Chartplotter GPS</vt:lpstr>
      <vt:lpstr>Chartplotter Features</vt:lpstr>
      <vt:lpstr>Electronic Charts: Raster &amp; Vector</vt:lpstr>
      <vt:lpstr>Caution</vt:lpstr>
      <vt:lpstr>PowerPoint Presentation</vt:lpstr>
      <vt:lpstr>Typical Software Features</vt:lpstr>
      <vt:lpstr>PowerPoint Presentation</vt:lpstr>
      <vt:lpstr>Route Plan</vt:lpstr>
      <vt:lpstr>Create a Route</vt:lpstr>
      <vt:lpstr>Add a Leg</vt:lpstr>
      <vt:lpstr>Add a Leg</vt:lpstr>
      <vt:lpstr>PowerPoint Presentation</vt:lpstr>
      <vt:lpstr>PowerPoint Presentation</vt:lpstr>
      <vt:lpstr>PowerPoint Presentation</vt:lpstr>
      <vt:lpstr>   Recommendations</vt:lpstr>
      <vt:lpstr>Other Tools – Tablet &amp; Smartphone</vt:lpstr>
      <vt:lpstr>PowerPoint Presentation</vt:lpstr>
      <vt:lpstr>PowerPoint Presentation</vt:lpstr>
      <vt:lpstr>PowerPoint Presentation</vt:lpstr>
      <vt:lpstr>What are the M bearings?  MH + RB = MB</vt:lpstr>
      <vt:lpstr>What are the M bearings?  MH + RB = MB</vt:lpstr>
      <vt:lpstr>What are the M bearings?</vt:lpstr>
      <vt:lpstr>What are the M bearings?</vt:lpstr>
      <vt:lpstr>What are the M bearings?</vt:lpstr>
      <vt:lpstr>The Weekend Navigator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Paul DeVita</cp:lastModifiedBy>
  <cp:revision>534</cp:revision>
  <dcterms:created xsi:type="dcterms:W3CDTF">2006-01-02T14:25:47Z</dcterms:created>
  <dcterms:modified xsi:type="dcterms:W3CDTF">2015-01-06T19:38:44Z</dcterms:modified>
</cp:coreProperties>
</file>